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B_3B2A3D81.xml" ContentType="application/vnd.ms-powerpoint.comments+xml"/>
  <Override PartName="/ppt/notesSlides/notesSlide6.xml" ContentType="application/vnd.openxmlformats-officedocument.presentationml.notesSlide+xml"/>
  <Override PartName="/ppt/comments/modernComment_10C_D335ECBC.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6_0.xml" ContentType="application/vnd.ms-powerpoint.comments+xml"/>
  <Override PartName="/ppt/notesSlides/notesSlide9.xml" ContentType="application/vnd.openxmlformats-officedocument.presentationml.notesSlide+xml"/>
  <Override PartName="/ppt/comments/modernComment_109_0.xml" ContentType="application/vnd.ms-powerpoint.comments+xml"/>
  <Override PartName="/ppt/notesSlides/notesSlide10.xml" ContentType="application/vnd.openxmlformats-officedocument.presentationml.notesSlide+xml"/>
  <Override PartName="/ppt/comments/modernComment_10A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1" r:id="rId2"/>
    <p:sldId id="256" r:id="rId3"/>
    <p:sldId id="272" r:id="rId4"/>
    <p:sldId id="277" r:id="rId5"/>
    <p:sldId id="258" r:id="rId6"/>
    <p:sldId id="259" r:id="rId7"/>
    <p:sldId id="275" r:id="rId8"/>
    <p:sldId id="276" r:id="rId9"/>
    <p:sldId id="267" r:id="rId10"/>
    <p:sldId id="268" r:id="rId11"/>
    <p:sldId id="260" r:id="rId12"/>
    <p:sldId id="274" r:id="rId13"/>
    <p:sldId id="262" r:id="rId14"/>
    <p:sldId id="278" r:id="rId15"/>
    <p:sldId id="280" r:id="rId16"/>
    <p:sldId id="281" r:id="rId17"/>
    <p:sldId id="279" r:id="rId18"/>
    <p:sldId id="265" r:id="rId19"/>
    <p:sldId id="266"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3BBA61-FFCB-0343-474E-4D954277E3D3}" name="Yue Gao" initials="YG" userId="S::YuGao@clarku.edu::cc43c5c7-4468-42c7-8843-65f2a76eb5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75" autoAdjust="0"/>
    <p:restoredTop sz="94610"/>
  </p:normalViewPr>
  <p:slideViewPr>
    <p:cSldViewPr snapToGrid="0" snapToObjects="1">
      <p:cViewPr>
        <p:scale>
          <a:sx n="68" d="100"/>
          <a:sy n="68" d="100"/>
        </p:scale>
        <p:origin x="51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3381686E-E6BD-4C73-961D-A457B55C4CBB}" authorId="{543BBA61-FFCB-0343-474E-4D954277E3D3}" created="2024-04-23T14:36:57.346">
    <pc:sldMkLst xmlns:pc="http://schemas.microsoft.com/office/powerpoint/2013/main/command">
      <pc:docMk/>
      <pc:sldMk cId="0" sldId="256"/>
    </pc:sldMkLst>
    <p188:txBody>
      <a:bodyPr/>
      <a:lstStyle/>
      <a:p>
        <a:r>
          <a:rPr lang="en-US"/>
          <a:t>Use fewer words/shorter sentences in your entire slides.</a:t>
        </a:r>
      </a:p>
    </p188:txBody>
  </p188:cm>
  <p188:cm id="{2F0DA7F8-253B-4170-8745-72D63628CA73}" authorId="{543BBA61-FFCB-0343-474E-4D954277E3D3}" created="2024-04-23T14:38:27.398">
    <pc:sldMkLst xmlns:pc="http://schemas.microsoft.com/office/powerpoint/2013/main/command">
      <pc:docMk/>
      <pc:sldMk cId="0" sldId="256"/>
    </pc:sldMkLst>
    <p188:txBody>
      <a:bodyPr/>
      <a:lstStyle/>
      <a:p>
        <a:r>
          <a:rPr lang="en-US"/>
          <a:t>Make sure there is no typo or grammar error in your slides.</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7BFC981F-DF8E-4C0F-83C6-ED5E75EC1F17}" authorId="{543BBA61-FFCB-0343-474E-4D954277E3D3}" created="2024-04-23T14:44:26.730">
    <pc:sldMkLst xmlns:pc="http://schemas.microsoft.com/office/powerpoint/2013/main/command">
      <pc:docMk/>
      <pc:sldMk cId="0" sldId="262"/>
    </pc:sldMkLst>
    <p188:txBody>
      <a:bodyPr/>
      <a:lstStyle/>
      <a:p>
        <a:r>
          <a:rPr lang="en-US"/>
          <a:t>Your project is a classification problem. How  come you use OLS?</a:t>
        </a:r>
      </a:p>
    </p188:txBody>
  </p188:cm>
  <p188:cm id="{5AE2DDF8-00CB-455C-B3C1-5487B6282014}" authorId="{543BBA61-FFCB-0343-474E-4D954277E3D3}" created="2024-04-23T14:45:16.739">
    <pc:sldMkLst xmlns:pc="http://schemas.microsoft.com/office/powerpoint/2013/main/command">
      <pc:docMk/>
      <pc:sldMk cId="0" sldId="262"/>
    </pc:sldMkLst>
    <p188:txBody>
      <a:bodyPr/>
      <a:lstStyle/>
      <a:p>
        <a:r>
          <a:rPr lang="en-US"/>
          <a:t>You need to list the methods you tried. The title should be 'Methods'.</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8F0F15A1-8DE0-4E10-BE76-BCA4A94A875A}" authorId="{543BBA61-FFCB-0343-474E-4D954277E3D3}" created="2024-04-23T14:46:48.070">
    <pc:sldMkLst xmlns:pc="http://schemas.microsoft.com/office/powerpoint/2013/main/command">
      <pc:docMk/>
      <pc:sldMk cId="0" sldId="265"/>
    </pc:sldMkLst>
    <p188:txBody>
      <a:bodyPr/>
      <a:lstStyle/>
      <a:p>
        <a:r>
          <a:rPr lang="en-US"/>
          <a:t>Use bullet points here.</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167BC96D-5BA9-4708-8DFB-93F14EB9E62D}" authorId="{543BBA61-FFCB-0343-474E-4D954277E3D3}" created="2024-04-23T14:47:16.058">
    <pc:sldMkLst xmlns:pc="http://schemas.microsoft.com/office/powerpoint/2013/main/command">
      <pc:docMk/>
      <pc:sldMk cId="0" sldId="266"/>
    </pc:sldMkLst>
    <p188:txBody>
      <a:bodyPr/>
      <a:lstStyle/>
      <a:p>
        <a:r>
          <a:rPr lang="en-US"/>
          <a:t>Again, use bullet points.</a:t>
        </a:r>
      </a:p>
    </p188:txBody>
  </p188:cm>
</p188:cmLst>
</file>

<file path=ppt/comments/modernComment_10B_3B2A3D81.xml><?xml version="1.0" encoding="utf-8"?>
<p188:cmLst xmlns:a="http://schemas.openxmlformats.org/drawingml/2006/main" xmlns:r="http://schemas.openxmlformats.org/officeDocument/2006/relationships" xmlns:p188="http://schemas.microsoft.com/office/powerpoint/2018/8/main">
  <p188:cm id="{3859D787-B827-4D39-9198-B382CCE7E928}" authorId="{543BBA61-FFCB-0343-474E-4D954277E3D3}" created="2024-04-23T14:41:14.602">
    <pc:sldMkLst xmlns:pc="http://schemas.microsoft.com/office/powerpoint/2013/main/command">
      <pc:docMk/>
      <pc:sldMk cId="992624001" sldId="267"/>
    </pc:sldMkLst>
    <p188:txBody>
      <a:bodyPr/>
      <a:lstStyle/>
      <a:p>
        <a:r>
          <a:rPr lang="en-US"/>
          <a:t>Use bullet points or/and table, instead of using screenshots.
What's the definition of the variables?</a:t>
        </a:r>
      </a:p>
    </p188:txBody>
  </p188:cm>
  <p188:cm id="{C157873D-E9DF-43DA-A548-5EC95596AFCA}" authorId="{543BBA61-FFCB-0343-474E-4D954277E3D3}" created="2024-04-23T14:41:47.918">
    <ac:deMkLst xmlns:ac="http://schemas.microsoft.com/office/drawing/2013/main/command">
      <pc:docMk xmlns:pc="http://schemas.microsoft.com/office/powerpoint/2013/main/command"/>
      <pc:sldMk xmlns:pc="http://schemas.microsoft.com/office/powerpoint/2013/main/command" cId="992624001" sldId="267"/>
      <ac:picMk id="12" creationId="{F5543D08-4C8D-FD03-B2FD-17407AF85333}"/>
    </ac:deMkLst>
    <p188:txBody>
      <a:bodyPr/>
      <a:lstStyle/>
      <a:p>
        <a:r>
          <a:rPr lang="en-US"/>
          <a:t>No need to show data type. </a:t>
        </a:r>
      </a:p>
    </p188:txBody>
  </p188:cm>
</p188:cmLst>
</file>

<file path=ppt/comments/modernComment_10C_D335ECBC.xml><?xml version="1.0" encoding="utf-8"?>
<p188:cmLst xmlns:a="http://schemas.openxmlformats.org/drawingml/2006/main" xmlns:r="http://schemas.openxmlformats.org/officeDocument/2006/relationships" xmlns:p188="http://schemas.microsoft.com/office/powerpoint/2018/8/main">
  <p188:cm id="{76A299CB-1786-444C-A821-C2D12E014AA3}" authorId="{543BBA61-FFCB-0343-474E-4D954277E3D3}" created="2024-04-23T14:42:22.597">
    <pc:sldMkLst xmlns:pc="http://schemas.microsoft.com/office/powerpoint/2013/main/command">
      <pc:docMk/>
      <pc:sldMk cId="3543526588" sldId="268"/>
    </pc:sldMkLst>
    <p188:txBody>
      <a:bodyPr/>
      <a:lstStyle/>
      <a:p>
        <a:r>
          <a:rPr lang="en-US"/>
          <a:t>Use bullet points. Refer to my comments in previous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57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95209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25597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146274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223629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en/view-image.php?image=255568&amp;picture=twitter-social-media-applicatio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C_D335ECBC.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hyperlink" Target="http://minnov8.com/2014/03/22/minnov8-gang-258-what-was-your-first-tweet/" TargetMode="Externa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shivaisme-cachemire.blogspot.com/2015/03/les-arcanes-de-la-plenitude.html"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18/10/relationships/comments" Target="../comments/modernComment_109_0.xml"/><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0A_0.xm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insightextractor.com/sentiment-analysis-positive-negative-neutral/"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www.thefrustratedteacher.com/2010/03/thursday-cartoon-fun-texas-board-of.html" TargetMode="External"/><Relationship Id="rId2" Type="http://schemas.openxmlformats.org/officeDocument/2006/relationships/image" Target="../media/image5.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hyperlink" Target="https://pixabay.com/en/question-mark-symbol-sign-ask-85036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B_3B2A3D81.xm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557A-06D5-3950-3DAA-1D5D154B202E}"/>
              </a:ext>
            </a:extLst>
          </p:cNvPr>
          <p:cNvSpPr txBox="1"/>
          <p:nvPr/>
        </p:nvSpPr>
        <p:spPr>
          <a:xfrm>
            <a:off x="1068946" y="2623811"/>
            <a:ext cx="12492507" cy="1384995"/>
          </a:xfrm>
          <a:prstGeom prst="rect">
            <a:avLst/>
          </a:prstGeom>
          <a:noFill/>
        </p:spPr>
        <p:txBody>
          <a:bodyPr wrap="square" rtlCol="0">
            <a:spAutoFit/>
          </a:bodyPr>
          <a:lstStyle/>
          <a:p>
            <a:pPr algn="ctr"/>
            <a:r>
              <a:rPr lang="en-US" sz="6600" b="1" dirty="0">
                <a:solidFill>
                  <a:srgbClr val="000000"/>
                </a:solidFill>
                <a:latin typeface="Times New Roman" panose="02020603050405020304" pitchFamily="18" charset="0"/>
                <a:ea typeface="p22-mackinac-pro" pitchFamily="34" charset="-122"/>
                <a:cs typeface="Times New Roman" panose="02020603050405020304" pitchFamily="18" charset="0"/>
              </a:rPr>
              <a:t>Twitter Sentiment Analysis</a:t>
            </a:r>
            <a:endParaRPr lang="en-US" sz="66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D43EA5A-DA69-8AFC-8019-4A6A927E0EFF}"/>
              </a:ext>
            </a:extLst>
          </p:cNvPr>
          <p:cNvSpPr txBox="1"/>
          <p:nvPr/>
        </p:nvSpPr>
        <p:spPr>
          <a:xfrm>
            <a:off x="656822" y="5054957"/>
            <a:ext cx="4662153"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By-</a:t>
            </a:r>
          </a:p>
          <a:p>
            <a:r>
              <a:rPr lang="en-US" dirty="0">
                <a:latin typeface="Times New Roman" panose="02020603050405020304" pitchFamily="18" charset="0"/>
                <a:cs typeface="Times New Roman" panose="02020603050405020304" pitchFamily="18" charset="0"/>
              </a:rPr>
              <a:t>Aaryan P Dabhade</a:t>
            </a:r>
          </a:p>
          <a:p>
            <a:r>
              <a:rPr lang="en-US" dirty="0">
                <a:latin typeface="Times New Roman" panose="02020603050405020304" pitchFamily="18" charset="0"/>
                <a:cs typeface="Times New Roman" panose="02020603050405020304" pitchFamily="18" charset="0"/>
              </a:rPr>
              <a:t>Anuja Bavkar</a:t>
            </a:r>
          </a:p>
          <a:p>
            <a:r>
              <a:rPr lang="en-US" dirty="0">
                <a:latin typeface="Times New Roman" panose="02020603050405020304" pitchFamily="18" charset="0"/>
                <a:cs typeface="Times New Roman" panose="02020603050405020304" pitchFamily="18" charset="0"/>
              </a:rPr>
              <a:t>Sangram Dedge</a:t>
            </a:r>
          </a:p>
          <a:p>
            <a:r>
              <a:rPr lang="en-US" dirty="0">
                <a:latin typeface="Times New Roman" panose="02020603050405020304" pitchFamily="18" charset="0"/>
                <a:cs typeface="Times New Roman" panose="02020603050405020304" pitchFamily="18" charset="0"/>
              </a:rPr>
              <a:t>Rishav Mondel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Prof- Yue Gao</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8188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57005" y="8673"/>
            <a:ext cx="14630400" cy="8231148"/>
          </a:xfrm>
          <a:prstGeom prst="rect">
            <a:avLst/>
          </a:prstGeom>
          <a:solidFill>
            <a:srgbClr val="FFFFFF">
              <a:alpha val="75000"/>
            </a:srgbClr>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4" name="Text 1"/>
          <p:cNvSpPr/>
          <p:nvPr/>
        </p:nvSpPr>
        <p:spPr>
          <a:xfrm>
            <a:off x="610598" y="446345"/>
            <a:ext cx="5158780" cy="1330643"/>
          </a:xfrm>
          <a:prstGeom prst="rect">
            <a:avLst/>
          </a:prstGeom>
          <a:noFill/>
          <a:ln/>
        </p:spPr>
        <p:txBody>
          <a:bodyPr wrap="square" rtlCol="0" anchor="t"/>
          <a:lstStyle/>
          <a:p>
            <a:pPr marL="0" indent="0">
              <a:lnSpc>
                <a:spcPts val="5239"/>
              </a:lnSpc>
              <a:buNone/>
            </a:pPr>
            <a:r>
              <a:rPr lang="en-US" sz="4192" b="1" dirty="0">
                <a:solidFill>
                  <a:srgbClr val="000000"/>
                </a:solidFill>
                <a:latin typeface="Times New Roman" panose="02020603050405020304" pitchFamily="18" charset="0"/>
                <a:ea typeface="p22-mackinac-pro" pitchFamily="34" charset="-122"/>
                <a:cs typeface="Times New Roman" panose="02020603050405020304" pitchFamily="18" charset="0"/>
              </a:rPr>
              <a:t>Descriptive Statistics</a:t>
            </a:r>
            <a:endParaRPr lang="en-US" sz="4192" dirty="0">
              <a:latin typeface="Times New Roman" panose="02020603050405020304" pitchFamily="18" charset="0"/>
              <a:cs typeface="Times New Roman" panose="02020603050405020304" pitchFamily="18" charset="0"/>
            </a:endParaRPr>
          </a:p>
        </p:txBody>
      </p:sp>
      <p:sp>
        <p:nvSpPr>
          <p:cNvPr id="5" name="Text 2"/>
          <p:cNvSpPr/>
          <p:nvPr/>
        </p:nvSpPr>
        <p:spPr>
          <a:xfrm>
            <a:off x="2258020" y="2427089"/>
            <a:ext cx="4797385" cy="340519"/>
          </a:xfrm>
          <a:prstGeom prst="rect">
            <a:avLst/>
          </a:prstGeom>
          <a:noFill/>
          <a:ln/>
        </p:spPr>
        <p:txBody>
          <a:bodyPr wrap="none" rtlCol="0" anchor="t"/>
          <a:lstStyle/>
          <a:p>
            <a:pPr marL="0" indent="0">
              <a:lnSpc>
                <a:spcPts val="2683"/>
              </a:lnSpc>
              <a:buNone/>
            </a:pPr>
            <a:endParaRPr lang="en-US" sz="1677" dirty="0">
              <a:latin typeface="Times New Roman" panose="02020603050405020304" pitchFamily="18" charset="0"/>
              <a:cs typeface="Times New Roman" panose="02020603050405020304" pitchFamily="18" charset="0"/>
            </a:endParaRPr>
          </a:p>
        </p:txBody>
      </p:sp>
      <p:sp>
        <p:nvSpPr>
          <p:cNvPr id="7" name="Text 3"/>
          <p:cNvSpPr/>
          <p:nvPr/>
        </p:nvSpPr>
        <p:spPr>
          <a:xfrm>
            <a:off x="7582376" y="2427089"/>
            <a:ext cx="4797385" cy="340519"/>
          </a:xfrm>
          <a:prstGeom prst="rect">
            <a:avLst/>
          </a:prstGeom>
          <a:noFill/>
          <a:ln/>
        </p:spPr>
        <p:txBody>
          <a:bodyPr wrap="none" rtlCol="0" anchor="t"/>
          <a:lstStyle/>
          <a:p>
            <a:pPr marL="0" indent="0">
              <a:lnSpc>
                <a:spcPts val="2683"/>
              </a:lnSpc>
              <a:buNone/>
            </a:pPr>
            <a:endParaRPr lang="en-US" sz="1677" dirty="0">
              <a:latin typeface="Times New Roman" panose="02020603050405020304" pitchFamily="18" charset="0"/>
              <a:cs typeface="Times New Roman" panose="02020603050405020304" pitchFamily="18" charset="0"/>
            </a:endParaRPr>
          </a:p>
        </p:txBody>
      </p:sp>
      <p:sp>
        <p:nvSpPr>
          <p:cNvPr id="9" name="Text 4"/>
          <p:cNvSpPr/>
          <p:nvPr/>
        </p:nvSpPr>
        <p:spPr>
          <a:xfrm>
            <a:off x="2258020" y="6964561"/>
            <a:ext cx="10114240" cy="681038"/>
          </a:xfrm>
          <a:prstGeom prst="rect">
            <a:avLst/>
          </a:prstGeom>
          <a:noFill/>
          <a:ln/>
        </p:spPr>
        <p:txBody>
          <a:bodyPr wrap="square" rtlCol="0" anchor="t"/>
          <a:lstStyle/>
          <a:p>
            <a:pPr marL="0" indent="0">
              <a:lnSpc>
                <a:spcPts val="2683"/>
              </a:lnSpc>
              <a:buNone/>
            </a:pPr>
            <a:endParaRPr lang="en-US" sz="1677"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BE69207-E03D-F4A5-2277-DDA746928E3D}"/>
              </a:ext>
            </a:extLst>
          </p:cNvPr>
          <p:cNvSpPr txBox="1"/>
          <p:nvPr/>
        </p:nvSpPr>
        <p:spPr>
          <a:xfrm>
            <a:off x="2245309" y="2262235"/>
            <a:ext cx="2324391" cy="461665"/>
          </a:xfrm>
          <a:prstGeom prst="rect">
            <a:avLst/>
          </a:prstGeom>
          <a:noFill/>
        </p:spPr>
        <p:txBody>
          <a:bodyPr wrap="square" rtlCol="0">
            <a:spAutoFit/>
          </a:bodyPr>
          <a:lstStyle/>
          <a:p>
            <a:r>
              <a:rPr lang="en-US" sz="2400" dirty="0">
                <a:solidFill>
                  <a:schemeClr val="accent1">
                    <a:lumMod val="75000"/>
                  </a:schemeClr>
                </a:solidFill>
                <a:latin typeface="Times New Roman" panose="02020603050405020304" pitchFamily="18" charset="0"/>
                <a:cs typeface="Times New Roman" panose="02020603050405020304" pitchFamily="18" charset="0"/>
              </a:rPr>
              <a:t>Categorical stats</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CE1511F8-F271-E9DB-598C-9DBD31E939F9}"/>
              </a:ext>
            </a:extLst>
          </p:cNvPr>
          <p:cNvSpPr txBox="1"/>
          <p:nvPr/>
        </p:nvSpPr>
        <p:spPr>
          <a:xfrm>
            <a:off x="9053258" y="5027174"/>
            <a:ext cx="2721096" cy="461665"/>
          </a:xfrm>
          <a:prstGeom prst="rect">
            <a:avLst/>
          </a:prstGeom>
          <a:noFill/>
        </p:spPr>
        <p:txBody>
          <a:bodyPr wrap="square" rtlCol="0">
            <a:spAutoFit/>
          </a:bodyPr>
          <a:lstStyle/>
          <a:p>
            <a:r>
              <a:rPr lang="en-US" sz="2400" dirty="0">
                <a:solidFill>
                  <a:schemeClr val="accent1">
                    <a:lumMod val="75000"/>
                  </a:schemeClr>
                </a:solidFill>
                <a:latin typeface="Times New Roman" panose="02020603050405020304" pitchFamily="18" charset="0"/>
                <a:cs typeface="Times New Roman" panose="02020603050405020304" pitchFamily="18" charset="0"/>
              </a:rPr>
              <a:t>No missing values</a:t>
            </a:r>
          </a:p>
        </p:txBody>
      </p:sp>
      <p:sp>
        <p:nvSpPr>
          <p:cNvPr id="22" name="TextBox 21">
            <a:extLst>
              <a:ext uri="{FF2B5EF4-FFF2-40B4-BE49-F238E27FC236}">
                <a16:creationId xmlns:a16="http://schemas.microsoft.com/office/drawing/2014/main" id="{F4E1ED9E-1264-2A84-31E9-2CEA4E6E2950}"/>
              </a:ext>
            </a:extLst>
          </p:cNvPr>
          <p:cNvSpPr txBox="1"/>
          <p:nvPr/>
        </p:nvSpPr>
        <p:spPr>
          <a:xfrm>
            <a:off x="10413806" y="1305102"/>
            <a:ext cx="2031224" cy="461665"/>
          </a:xfrm>
          <a:prstGeom prst="rect">
            <a:avLst/>
          </a:prstGeom>
          <a:noFill/>
        </p:spPr>
        <p:txBody>
          <a:bodyPr wrap="square" rtlCol="0">
            <a:spAutoFit/>
          </a:bodyPr>
          <a:lstStyle/>
          <a:p>
            <a:r>
              <a:rPr lang="en-US" sz="2400" dirty="0">
                <a:solidFill>
                  <a:schemeClr val="accent1">
                    <a:lumMod val="75000"/>
                  </a:schemeClr>
                </a:solidFill>
                <a:latin typeface="Times New Roman" panose="02020603050405020304" pitchFamily="18" charset="0"/>
                <a:cs typeface="Times New Roman" panose="02020603050405020304" pitchFamily="18" charset="0"/>
              </a:rPr>
              <a:t>Unique values</a:t>
            </a:r>
          </a:p>
        </p:txBody>
      </p:sp>
      <p:graphicFrame>
        <p:nvGraphicFramePr>
          <p:cNvPr id="6" name="Table 5">
            <a:extLst>
              <a:ext uri="{FF2B5EF4-FFF2-40B4-BE49-F238E27FC236}">
                <a16:creationId xmlns:a16="http://schemas.microsoft.com/office/drawing/2014/main" id="{9FCA68AD-DD3F-2A47-81D0-1321808A03CF}"/>
              </a:ext>
            </a:extLst>
          </p:cNvPr>
          <p:cNvGraphicFramePr>
            <a:graphicFrameLocks noGrp="1"/>
          </p:cNvGraphicFramePr>
          <p:nvPr>
            <p:extLst>
              <p:ext uri="{D42A27DB-BD31-4B8C-83A1-F6EECF244321}">
                <p14:modId xmlns:p14="http://schemas.microsoft.com/office/powerpoint/2010/main" val="88282384"/>
              </p:ext>
            </p:extLst>
          </p:nvPr>
        </p:nvGraphicFramePr>
        <p:xfrm>
          <a:off x="47911" y="2863699"/>
          <a:ext cx="6817678" cy="2123440"/>
        </p:xfrm>
        <a:graphic>
          <a:graphicData uri="http://schemas.openxmlformats.org/drawingml/2006/table">
            <a:tbl>
              <a:tblPr firstRow="1" bandRow="1">
                <a:tableStyleId>{21E4AEA4-8DFA-4A89-87EB-49C32662AFE0}</a:tableStyleId>
              </a:tblPr>
              <a:tblGrid>
                <a:gridCol w="1207008">
                  <a:extLst>
                    <a:ext uri="{9D8B030D-6E8A-4147-A177-3AD203B41FA5}">
                      <a16:colId xmlns:a16="http://schemas.microsoft.com/office/drawing/2014/main" val="1623874270"/>
                    </a:ext>
                  </a:extLst>
                </a:gridCol>
                <a:gridCol w="1322705">
                  <a:extLst>
                    <a:ext uri="{9D8B030D-6E8A-4147-A177-3AD203B41FA5}">
                      <a16:colId xmlns:a16="http://schemas.microsoft.com/office/drawing/2014/main" val="1763812430"/>
                    </a:ext>
                  </a:extLst>
                </a:gridCol>
                <a:gridCol w="1290765">
                  <a:extLst>
                    <a:ext uri="{9D8B030D-6E8A-4147-A177-3AD203B41FA5}">
                      <a16:colId xmlns:a16="http://schemas.microsoft.com/office/drawing/2014/main" val="231024879"/>
                    </a:ext>
                  </a:extLst>
                </a:gridCol>
                <a:gridCol w="1046480">
                  <a:extLst>
                    <a:ext uri="{9D8B030D-6E8A-4147-A177-3AD203B41FA5}">
                      <a16:colId xmlns:a16="http://schemas.microsoft.com/office/drawing/2014/main" val="797859520"/>
                    </a:ext>
                  </a:extLst>
                </a:gridCol>
                <a:gridCol w="1950720">
                  <a:extLst>
                    <a:ext uri="{9D8B030D-6E8A-4147-A177-3AD203B41FA5}">
                      <a16:colId xmlns:a16="http://schemas.microsoft.com/office/drawing/2014/main" val="1651213591"/>
                    </a:ext>
                  </a:extLst>
                </a:gridCol>
              </a:tblGrid>
              <a:tr h="370840">
                <a:tc>
                  <a:txBody>
                    <a:bodyPr/>
                    <a:lstStyle/>
                    <a:p>
                      <a:r>
                        <a:rPr lang="en-US" dirty="0"/>
                        <a:t>#</a:t>
                      </a:r>
                    </a:p>
                  </a:txBody>
                  <a:tcPr/>
                </a:tc>
                <a:tc>
                  <a:txBody>
                    <a:bodyPr/>
                    <a:lstStyle/>
                    <a:p>
                      <a:r>
                        <a:rPr lang="en-US" dirty="0"/>
                        <a:t>Date</a:t>
                      </a:r>
                    </a:p>
                  </a:txBody>
                  <a:tcPr/>
                </a:tc>
                <a:tc>
                  <a:txBody>
                    <a:bodyPr/>
                    <a:lstStyle/>
                    <a:p>
                      <a:r>
                        <a:rPr lang="en-US" dirty="0"/>
                        <a:t>Flag</a:t>
                      </a:r>
                    </a:p>
                  </a:txBody>
                  <a:tcPr/>
                </a:tc>
                <a:tc>
                  <a:txBody>
                    <a:bodyPr/>
                    <a:lstStyle/>
                    <a:p>
                      <a:r>
                        <a:rPr lang="en-US" dirty="0"/>
                        <a:t>User</a:t>
                      </a:r>
                    </a:p>
                  </a:txBody>
                  <a:tcPr/>
                </a:tc>
                <a:tc>
                  <a:txBody>
                    <a:bodyPr/>
                    <a:lstStyle/>
                    <a:p>
                      <a:r>
                        <a:rPr lang="en-US" dirty="0"/>
                        <a:t>Text</a:t>
                      </a:r>
                    </a:p>
                  </a:txBody>
                  <a:tcPr/>
                </a:tc>
                <a:extLst>
                  <a:ext uri="{0D108BD9-81ED-4DB2-BD59-A6C34878D82A}">
                    <a16:rowId xmlns:a16="http://schemas.microsoft.com/office/drawing/2014/main" val="3320990857"/>
                  </a:ext>
                </a:extLst>
              </a:tr>
              <a:tr h="370840">
                <a:tc>
                  <a:txBody>
                    <a:bodyPr/>
                    <a:lstStyle/>
                    <a:p>
                      <a:r>
                        <a:rPr lang="en-US" dirty="0"/>
                        <a:t>Count</a:t>
                      </a:r>
                    </a:p>
                  </a:txBody>
                  <a:tcPr/>
                </a:tc>
                <a:tc>
                  <a:txBody>
                    <a:bodyPr/>
                    <a:lstStyle/>
                    <a:p>
                      <a:r>
                        <a:rPr lang="en-US" dirty="0"/>
                        <a:t>1600000</a:t>
                      </a:r>
                    </a:p>
                  </a:txBody>
                  <a:tcPr/>
                </a:tc>
                <a:tc>
                  <a:txBody>
                    <a:bodyPr/>
                    <a:lstStyle/>
                    <a:p>
                      <a:r>
                        <a:rPr lang="en-US" dirty="0"/>
                        <a:t>1600000</a:t>
                      </a:r>
                    </a:p>
                  </a:txBody>
                  <a:tcPr/>
                </a:tc>
                <a:tc>
                  <a:txBody>
                    <a:bodyPr/>
                    <a:lstStyle/>
                    <a:p>
                      <a:r>
                        <a:rPr lang="en-US" dirty="0"/>
                        <a:t>1600000</a:t>
                      </a:r>
                    </a:p>
                  </a:txBody>
                  <a:tcPr/>
                </a:tc>
                <a:tc>
                  <a:txBody>
                    <a:bodyPr/>
                    <a:lstStyle/>
                    <a:p>
                      <a:r>
                        <a:rPr lang="en-US" dirty="0"/>
                        <a:t>1600000</a:t>
                      </a:r>
                    </a:p>
                  </a:txBody>
                  <a:tcPr/>
                </a:tc>
                <a:extLst>
                  <a:ext uri="{0D108BD9-81ED-4DB2-BD59-A6C34878D82A}">
                    <a16:rowId xmlns:a16="http://schemas.microsoft.com/office/drawing/2014/main" val="3352345905"/>
                  </a:ext>
                </a:extLst>
              </a:tr>
              <a:tr h="370840">
                <a:tc>
                  <a:txBody>
                    <a:bodyPr/>
                    <a:lstStyle/>
                    <a:p>
                      <a:r>
                        <a:rPr lang="en-US" dirty="0"/>
                        <a:t>Unique</a:t>
                      </a:r>
                    </a:p>
                  </a:txBody>
                  <a:tcPr/>
                </a:tc>
                <a:tc>
                  <a:txBody>
                    <a:bodyPr/>
                    <a:lstStyle/>
                    <a:p>
                      <a:r>
                        <a:rPr lang="en-US" dirty="0"/>
                        <a:t>774363</a:t>
                      </a:r>
                    </a:p>
                  </a:txBody>
                  <a:tcPr/>
                </a:tc>
                <a:tc>
                  <a:txBody>
                    <a:bodyPr/>
                    <a:lstStyle/>
                    <a:p>
                      <a:r>
                        <a:rPr lang="en-US" dirty="0"/>
                        <a:t>1</a:t>
                      </a:r>
                    </a:p>
                  </a:txBody>
                  <a:tcPr/>
                </a:tc>
                <a:tc>
                  <a:txBody>
                    <a:bodyPr/>
                    <a:lstStyle/>
                    <a:p>
                      <a:r>
                        <a:rPr lang="en-US" dirty="0"/>
                        <a:t>659775</a:t>
                      </a:r>
                    </a:p>
                  </a:txBody>
                  <a:tcPr/>
                </a:tc>
                <a:tc>
                  <a:txBody>
                    <a:bodyPr/>
                    <a:lstStyle/>
                    <a:p>
                      <a:r>
                        <a:rPr lang="en-US" dirty="0"/>
                        <a:t>1581466</a:t>
                      </a:r>
                    </a:p>
                  </a:txBody>
                  <a:tcPr/>
                </a:tc>
                <a:extLst>
                  <a:ext uri="{0D108BD9-81ED-4DB2-BD59-A6C34878D82A}">
                    <a16:rowId xmlns:a16="http://schemas.microsoft.com/office/drawing/2014/main" val="1880113184"/>
                  </a:ext>
                </a:extLst>
              </a:tr>
              <a:tr h="370840">
                <a:tc>
                  <a:txBody>
                    <a:bodyPr/>
                    <a:lstStyle/>
                    <a:p>
                      <a:r>
                        <a:rPr lang="en-US" dirty="0"/>
                        <a:t>Top</a:t>
                      </a:r>
                    </a:p>
                  </a:txBody>
                  <a:tcPr/>
                </a:tc>
                <a:tc>
                  <a:txBody>
                    <a:bodyPr/>
                    <a:lstStyle/>
                    <a:p>
                      <a:r>
                        <a:rPr lang="en-US" dirty="0"/>
                        <a:t>Mon Jun 15</a:t>
                      </a:r>
                    </a:p>
                  </a:txBody>
                  <a:tcPr/>
                </a:tc>
                <a:tc>
                  <a:txBody>
                    <a:bodyPr/>
                    <a:lstStyle/>
                    <a:p>
                      <a:r>
                        <a:rPr lang="en-US" dirty="0"/>
                        <a:t>NO_QUERY</a:t>
                      </a:r>
                    </a:p>
                  </a:txBody>
                  <a:tcPr/>
                </a:tc>
                <a:tc>
                  <a:txBody>
                    <a:bodyPr/>
                    <a:lstStyle/>
                    <a:p>
                      <a:r>
                        <a:rPr lang="en-US" dirty="0" err="1"/>
                        <a:t>Log_dog</a:t>
                      </a:r>
                      <a:endParaRPr lang="en-US" dirty="0"/>
                    </a:p>
                  </a:txBody>
                  <a:tcPr/>
                </a:tc>
                <a:tc>
                  <a:txBody>
                    <a:bodyPr/>
                    <a:lstStyle/>
                    <a:p>
                      <a:r>
                        <a:rPr lang="en-US" dirty="0" err="1"/>
                        <a:t>isPlayer</a:t>
                      </a:r>
                      <a:r>
                        <a:rPr lang="en-US" dirty="0"/>
                        <a:t> Has Died! sorry</a:t>
                      </a:r>
                    </a:p>
                  </a:txBody>
                  <a:tcPr/>
                </a:tc>
                <a:extLst>
                  <a:ext uri="{0D108BD9-81ED-4DB2-BD59-A6C34878D82A}">
                    <a16:rowId xmlns:a16="http://schemas.microsoft.com/office/drawing/2014/main" val="1822177914"/>
                  </a:ext>
                </a:extLst>
              </a:tr>
              <a:tr h="370840">
                <a:tc>
                  <a:txBody>
                    <a:bodyPr/>
                    <a:lstStyle/>
                    <a:p>
                      <a:r>
                        <a:rPr lang="en-US" dirty="0"/>
                        <a:t>Frequency</a:t>
                      </a:r>
                    </a:p>
                  </a:txBody>
                  <a:tcPr/>
                </a:tc>
                <a:tc>
                  <a:txBody>
                    <a:bodyPr/>
                    <a:lstStyle/>
                    <a:p>
                      <a:r>
                        <a:rPr lang="en-US" dirty="0"/>
                        <a:t>20</a:t>
                      </a:r>
                    </a:p>
                  </a:txBody>
                  <a:tcPr/>
                </a:tc>
                <a:tc>
                  <a:txBody>
                    <a:bodyPr/>
                    <a:lstStyle/>
                    <a:p>
                      <a:r>
                        <a:rPr lang="en-US" dirty="0"/>
                        <a:t>1600000</a:t>
                      </a:r>
                    </a:p>
                  </a:txBody>
                  <a:tcPr/>
                </a:tc>
                <a:tc>
                  <a:txBody>
                    <a:bodyPr/>
                    <a:lstStyle/>
                    <a:p>
                      <a:r>
                        <a:rPr lang="en-US" dirty="0"/>
                        <a:t>549</a:t>
                      </a:r>
                    </a:p>
                  </a:txBody>
                  <a:tcPr/>
                </a:tc>
                <a:tc>
                  <a:txBody>
                    <a:bodyPr/>
                    <a:lstStyle/>
                    <a:p>
                      <a:r>
                        <a:rPr lang="en-US" dirty="0"/>
                        <a:t>210</a:t>
                      </a:r>
                    </a:p>
                  </a:txBody>
                  <a:tcPr/>
                </a:tc>
                <a:extLst>
                  <a:ext uri="{0D108BD9-81ED-4DB2-BD59-A6C34878D82A}">
                    <a16:rowId xmlns:a16="http://schemas.microsoft.com/office/drawing/2014/main" val="4269152513"/>
                  </a:ext>
                </a:extLst>
              </a:tr>
            </a:tbl>
          </a:graphicData>
        </a:graphic>
      </p:graphicFrame>
      <p:graphicFrame>
        <p:nvGraphicFramePr>
          <p:cNvPr id="10" name="Table 9">
            <a:extLst>
              <a:ext uri="{FF2B5EF4-FFF2-40B4-BE49-F238E27FC236}">
                <a16:creationId xmlns:a16="http://schemas.microsoft.com/office/drawing/2014/main" id="{B53F52A6-5D3F-BFAB-BADF-B0CF56FEB679}"/>
              </a:ext>
            </a:extLst>
          </p:cNvPr>
          <p:cNvGraphicFramePr>
            <a:graphicFrameLocks noGrp="1"/>
          </p:cNvGraphicFramePr>
          <p:nvPr>
            <p:extLst>
              <p:ext uri="{D42A27DB-BD31-4B8C-83A1-F6EECF244321}">
                <p14:modId xmlns:p14="http://schemas.microsoft.com/office/powerpoint/2010/main" val="2098602915"/>
              </p:ext>
            </p:extLst>
          </p:nvPr>
        </p:nvGraphicFramePr>
        <p:xfrm>
          <a:off x="9642022" y="1776988"/>
          <a:ext cx="3357246" cy="2595880"/>
        </p:xfrm>
        <a:graphic>
          <a:graphicData uri="http://schemas.openxmlformats.org/drawingml/2006/table">
            <a:tbl>
              <a:tblPr firstRow="1" bandRow="1">
                <a:tableStyleId>{21E4AEA4-8DFA-4A89-87EB-49C32662AFE0}</a:tableStyleId>
              </a:tblPr>
              <a:tblGrid>
                <a:gridCol w="1193102">
                  <a:extLst>
                    <a:ext uri="{9D8B030D-6E8A-4147-A177-3AD203B41FA5}">
                      <a16:colId xmlns:a16="http://schemas.microsoft.com/office/drawing/2014/main" val="63391312"/>
                    </a:ext>
                  </a:extLst>
                </a:gridCol>
                <a:gridCol w="2164144">
                  <a:extLst>
                    <a:ext uri="{9D8B030D-6E8A-4147-A177-3AD203B41FA5}">
                      <a16:colId xmlns:a16="http://schemas.microsoft.com/office/drawing/2014/main" val="1508167976"/>
                    </a:ext>
                  </a:extLst>
                </a:gridCol>
              </a:tblGrid>
              <a:tr h="370840">
                <a:tc>
                  <a:txBody>
                    <a:bodyPr/>
                    <a:lstStyle/>
                    <a:p>
                      <a:r>
                        <a:rPr lang="en-US" sz="1800" b="1" kern="1200" dirty="0">
                          <a:solidFill>
                            <a:schemeClr val="lt1"/>
                          </a:solidFill>
                          <a:effectLst/>
                        </a:rPr>
                        <a:t>Column</a:t>
                      </a:r>
                      <a:endParaRPr lang="en-US" dirty="0"/>
                    </a:p>
                  </a:txBody>
                  <a:tcPr/>
                </a:tc>
                <a:tc>
                  <a:txBody>
                    <a:bodyPr/>
                    <a:lstStyle/>
                    <a:p>
                      <a:r>
                        <a:rPr lang="en-US" dirty="0"/>
                        <a:t>No of Unique Values</a:t>
                      </a:r>
                    </a:p>
                  </a:txBody>
                  <a:tcPr/>
                </a:tc>
                <a:extLst>
                  <a:ext uri="{0D108BD9-81ED-4DB2-BD59-A6C34878D82A}">
                    <a16:rowId xmlns:a16="http://schemas.microsoft.com/office/drawing/2014/main" val="2845588020"/>
                  </a:ext>
                </a:extLst>
              </a:tr>
              <a:tr h="370840">
                <a:tc>
                  <a:txBody>
                    <a:bodyPr/>
                    <a:lstStyle/>
                    <a:p>
                      <a:r>
                        <a:rPr lang="en-US" sz="1800" b="0" kern="1200" dirty="0">
                          <a:solidFill>
                            <a:schemeClr val="dk1"/>
                          </a:solidFill>
                          <a:effectLst/>
                        </a:rPr>
                        <a:t>Sentiment</a:t>
                      </a:r>
                      <a:endParaRPr lang="en-US" dirty="0"/>
                    </a:p>
                  </a:txBody>
                  <a:tcPr/>
                </a:tc>
                <a:tc>
                  <a:txBody>
                    <a:bodyPr/>
                    <a:lstStyle/>
                    <a:p>
                      <a:r>
                        <a:rPr lang="en-US" dirty="0"/>
                        <a:t>2</a:t>
                      </a:r>
                    </a:p>
                  </a:txBody>
                  <a:tcPr/>
                </a:tc>
                <a:extLst>
                  <a:ext uri="{0D108BD9-81ED-4DB2-BD59-A6C34878D82A}">
                    <a16:rowId xmlns:a16="http://schemas.microsoft.com/office/drawing/2014/main" val="3757706583"/>
                  </a:ext>
                </a:extLst>
              </a:tr>
              <a:tr h="370840">
                <a:tc>
                  <a:txBody>
                    <a:bodyPr/>
                    <a:lstStyle/>
                    <a:p>
                      <a:r>
                        <a:rPr lang="en-US" sz="1800" b="0" kern="1200" dirty="0">
                          <a:solidFill>
                            <a:schemeClr val="dk1"/>
                          </a:solidFill>
                          <a:effectLst/>
                        </a:rPr>
                        <a:t>ids</a:t>
                      </a:r>
                      <a:endParaRPr lang="en-US" dirty="0"/>
                    </a:p>
                  </a:txBody>
                  <a:tcPr/>
                </a:tc>
                <a:tc>
                  <a:txBody>
                    <a:bodyPr/>
                    <a:lstStyle/>
                    <a:p>
                      <a:r>
                        <a:rPr lang="en-US" dirty="0"/>
                        <a:t>1598315</a:t>
                      </a:r>
                    </a:p>
                  </a:txBody>
                  <a:tcPr/>
                </a:tc>
                <a:extLst>
                  <a:ext uri="{0D108BD9-81ED-4DB2-BD59-A6C34878D82A}">
                    <a16:rowId xmlns:a16="http://schemas.microsoft.com/office/drawing/2014/main" val="4152965149"/>
                  </a:ext>
                </a:extLst>
              </a:tr>
              <a:tr h="370840">
                <a:tc>
                  <a:txBody>
                    <a:bodyPr/>
                    <a:lstStyle/>
                    <a:p>
                      <a:r>
                        <a:rPr lang="en-US" dirty="0"/>
                        <a:t>Date</a:t>
                      </a:r>
                    </a:p>
                  </a:txBody>
                  <a:tcPr/>
                </a:tc>
                <a:tc>
                  <a:txBody>
                    <a:bodyPr/>
                    <a:lstStyle/>
                    <a:p>
                      <a:r>
                        <a:rPr lang="en-US" dirty="0"/>
                        <a:t>774363</a:t>
                      </a:r>
                    </a:p>
                  </a:txBody>
                  <a:tcPr/>
                </a:tc>
                <a:extLst>
                  <a:ext uri="{0D108BD9-81ED-4DB2-BD59-A6C34878D82A}">
                    <a16:rowId xmlns:a16="http://schemas.microsoft.com/office/drawing/2014/main" val="3065013695"/>
                  </a:ext>
                </a:extLst>
              </a:tr>
              <a:tr h="370840">
                <a:tc>
                  <a:txBody>
                    <a:bodyPr/>
                    <a:lstStyle/>
                    <a:p>
                      <a:r>
                        <a:rPr lang="en-US" dirty="0"/>
                        <a:t>Flag</a:t>
                      </a:r>
                    </a:p>
                  </a:txBody>
                  <a:tcPr/>
                </a:tc>
                <a:tc>
                  <a:txBody>
                    <a:bodyPr/>
                    <a:lstStyle/>
                    <a:p>
                      <a:r>
                        <a:rPr lang="en-US" dirty="0"/>
                        <a:t>1</a:t>
                      </a:r>
                    </a:p>
                  </a:txBody>
                  <a:tcPr/>
                </a:tc>
                <a:extLst>
                  <a:ext uri="{0D108BD9-81ED-4DB2-BD59-A6C34878D82A}">
                    <a16:rowId xmlns:a16="http://schemas.microsoft.com/office/drawing/2014/main" val="164421893"/>
                  </a:ext>
                </a:extLst>
              </a:tr>
              <a:tr h="370840">
                <a:tc>
                  <a:txBody>
                    <a:bodyPr/>
                    <a:lstStyle/>
                    <a:p>
                      <a:r>
                        <a:rPr lang="en-US" dirty="0"/>
                        <a:t>User</a:t>
                      </a:r>
                    </a:p>
                  </a:txBody>
                  <a:tcPr/>
                </a:tc>
                <a:tc>
                  <a:txBody>
                    <a:bodyPr/>
                    <a:lstStyle/>
                    <a:p>
                      <a:r>
                        <a:rPr lang="en-US" dirty="0"/>
                        <a:t>659775</a:t>
                      </a:r>
                    </a:p>
                  </a:txBody>
                  <a:tcPr/>
                </a:tc>
                <a:extLst>
                  <a:ext uri="{0D108BD9-81ED-4DB2-BD59-A6C34878D82A}">
                    <a16:rowId xmlns:a16="http://schemas.microsoft.com/office/drawing/2014/main" val="3755865906"/>
                  </a:ext>
                </a:extLst>
              </a:tr>
              <a:tr h="370840">
                <a:tc>
                  <a:txBody>
                    <a:bodyPr/>
                    <a:lstStyle/>
                    <a:p>
                      <a:r>
                        <a:rPr lang="en-US" dirty="0"/>
                        <a:t>Text</a:t>
                      </a:r>
                    </a:p>
                  </a:txBody>
                  <a:tcPr/>
                </a:tc>
                <a:tc>
                  <a:txBody>
                    <a:bodyPr/>
                    <a:lstStyle/>
                    <a:p>
                      <a:r>
                        <a:rPr lang="en-US" dirty="0"/>
                        <a:t>1581466</a:t>
                      </a:r>
                    </a:p>
                  </a:txBody>
                  <a:tcPr/>
                </a:tc>
                <a:extLst>
                  <a:ext uri="{0D108BD9-81ED-4DB2-BD59-A6C34878D82A}">
                    <a16:rowId xmlns:a16="http://schemas.microsoft.com/office/drawing/2014/main" val="197341970"/>
                  </a:ext>
                </a:extLst>
              </a:tr>
            </a:tbl>
          </a:graphicData>
        </a:graphic>
      </p:graphicFrame>
      <p:graphicFrame>
        <p:nvGraphicFramePr>
          <p:cNvPr id="12" name="Table 11">
            <a:extLst>
              <a:ext uri="{FF2B5EF4-FFF2-40B4-BE49-F238E27FC236}">
                <a16:creationId xmlns:a16="http://schemas.microsoft.com/office/drawing/2014/main" id="{79046A73-6A3C-7EC3-B8FB-9BD6D087B910}"/>
              </a:ext>
            </a:extLst>
          </p:cNvPr>
          <p:cNvGraphicFramePr>
            <a:graphicFrameLocks noGrp="1"/>
          </p:cNvGraphicFramePr>
          <p:nvPr>
            <p:extLst>
              <p:ext uri="{D42A27DB-BD31-4B8C-83A1-F6EECF244321}">
                <p14:modId xmlns:p14="http://schemas.microsoft.com/office/powerpoint/2010/main" val="1511809204"/>
              </p:ext>
            </p:extLst>
          </p:nvPr>
        </p:nvGraphicFramePr>
        <p:xfrm>
          <a:off x="8732929" y="5519983"/>
          <a:ext cx="3361754" cy="2595880"/>
        </p:xfrm>
        <a:graphic>
          <a:graphicData uri="http://schemas.openxmlformats.org/drawingml/2006/table">
            <a:tbl>
              <a:tblPr firstRow="1" bandRow="1">
                <a:tableStyleId>{21E4AEA4-8DFA-4A89-87EB-49C32662AFE0}</a:tableStyleId>
              </a:tblPr>
              <a:tblGrid>
                <a:gridCol w="1193102">
                  <a:extLst>
                    <a:ext uri="{9D8B030D-6E8A-4147-A177-3AD203B41FA5}">
                      <a16:colId xmlns:a16="http://schemas.microsoft.com/office/drawing/2014/main" val="1739830339"/>
                    </a:ext>
                  </a:extLst>
                </a:gridCol>
                <a:gridCol w="2168652">
                  <a:extLst>
                    <a:ext uri="{9D8B030D-6E8A-4147-A177-3AD203B41FA5}">
                      <a16:colId xmlns:a16="http://schemas.microsoft.com/office/drawing/2014/main" val="2334558086"/>
                    </a:ext>
                  </a:extLst>
                </a:gridCol>
              </a:tblGrid>
              <a:tr h="370840">
                <a:tc>
                  <a:txBody>
                    <a:bodyPr/>
                    <a:lstStyle/>
                    <a:p>
                      <a:r>
                        <a:rPr lang="en-US" sz="1800" b="1" kern="1200" dirty="0">
                          <a:solidFill>
                            <a:schemeClr val="lt1"/>
                          </a:solidFill>
                          <a:effectLst/>
                        </a:rPr>
                        <a:t>Column</a:t>
                      </a:r>
                      <a:endParaRPr lang="en-US" dirty="0"/>
                    </a:p>
                  </a:txBody>
                  <a:tcPr/>
                </a:tc>
                <a:tc>
                  <a:txBody>
                    <a:bodyPr/>
                    <a:lstStyle/>
                    <a:p>
                      <a:r>
                        <a:rPr lang="en-US" dirty="0"/>
                        <a:t>No of missing values</a:t>
                      </a:r>
                    </a:p>
                  </a:txBody>
                  <a:tcPr/>
                </a:tc>
                <a:extLst>
                  <a:ext uri="{0D108BD9-81ED-4DB2-BD59-A6C34878D82A}">
                    <a16:rowId xmlns:a16="http://schemas.microsoft.com/office/drawing/2014/main" val="2929713148"/>
                  </a:ext>
                </a:extLst>
              </a:tr>
              <a:tr h="370840">
                <a:tc>
                  <a:txBody>
                    <a:bodyPr/>
                    <a:lstStyle/>
                    <a:p>
                      <a:r>
                        <a:rPr lang="en-US" sz="1800" b="0" kern="1200" dirty="0">
                          <a:solidFill>
                            <a:schemeClr val="dk1"/>
                          </a:solidFill>
                          <a:effectLst/>
                        </a:rPr>
                        <a:t>Sentiment</a:t>
                      </a:r>
                      <a:endParaRPr lang="en-US" dirty="0"/>
                    </a:p>
                  </a:txBody>
                  <a:tcPr/>
                </a:tc>
                <a:tc>
                  <a:txBody>
                    <a:bodyPr/>
                    <a:lstStyle/>
                    <a:p>
                      <a:r>
                        <a:rPr lang="en-US" dirty="0"/>
                        <a:t>0</a:t>
                      </a:r>
                    </a:p>
                  </a:txBody>
                  <a:tcPr/>
                </a:tc>
                <a:extLst>
                  <a:ext uri="{0D108BD9-81ED-4DB2-BD59-A6C34878D82A}">
                    <a16:rowId xmlns:a16="http://schemas.microsoft.com/office/drawing/2014/main" val="1558585283"/>
                  </a:ext>
                </a:extLst>
              </a:tr>
              <a:tr h="370840">
                <a:tc>
                  <a:txBody>
                    <a:bodyPr/>
                    <a:lstStyle/>
                    <a:p>
                      <a:r>
                        <a:rPr lang="en-US" sz="1800" b="0" kern="1200" dirty="0">
                          <a:solidFill>
                            <a:schemeClr val="dk1"/>
                          </a:solidFill>
                          <a:effectLst/>
                        </a:rPr>
                        <a:t>ids</a:t>
                      </a:r>
                      <a:endParaRPr lang="en-US" dirty="0"/>
                    </a:p>
                  </a:txBody>
                  <a:tcPr/>
                </a:tc>
                <a:tc>
                  <a:txBody>
                    <a:bodyPr/>
                    <a:lstStyle/>
                    <a:p>
                      <a:r>
                        <a:rPr lang="en-US" dirty="0"/>
                        <a:t>0</a:t>
                      </a:r>
                    </a:p>
                  </a:txBody>
                  <a:tcPr/>
                </a:tc>
                <a:extLst>
                  <a:ext uri="{0D108BD9-81ED-4DB2-BD59-A6C34878D82A}">
                    <a16:rowId xmlns:a16="http://schemas.microsoft.com/office/drawing/2014/main" val="1041909625"/>
                  </a:ext>
                </a:extLst>
              </a:tr>
              <a:tr h="370840">
                <a:tc>
                  <a:txBody>
                    <a:bodyPr/>
                    <a:lstStyle/>
                    <a:p>
                      <a:r>
                        <a:rPr lang="en-US" dirty="0"/>
                        <a:t>Date</a:t>
                      </a:r>
                    </a:p>
                  </a:txBody>
                  <a:tcPr/>
                </a:tc>
                <a:tc>
                  <a:txBody>
                    <a:bodyPr/>
                    <a:lstStyle/>
                    <a:p>
                      <a:r>
                        <a:rPr lang="en-US" dirty="0"/>
                        <a:t>0</a:t>
                      </a:r>
                    </a:p>
                  </a:txBody>
                  <a:tcPr/>
                </a:tc>
                <a:extLst>
                  <a:ext uri="{0D108BD9-81ED-4DB2-BD59-A6C34878D82A}">
                    <a16:rowId xmlns:a16="http://schemas.microsoft.com/office/drawing/2014/main" val="900043888"/>
                  </a:ext>
                </a:extLst>
              </a:tr>
              <a:tr h="370840">
                <a:tc>
                  <a:txBody>
                    <a:bodyPr/>
                    <a:lstStyle/>
                    <a:p>
                      <a:r>
                        <a:rPr lang="en-US" dirty="0"/>
                        <a:t>Flag</a:t>
                      </a:r>
                    </a:p>
                  </a:txBody>
                  <a:tcPr/>
                </a:tc>
                <a:tc>
                  <a:txBody>
                    <a:bodyPr/>
                    <a:lstStyle/>
                    <a:p>
                      <a:r>
                        <a:rPr lang="en-US" dirty="0"/>
                        <a:t>0</a:t>
                      </a:r>
                    </a:p>
                  </a:txBody>
                  <a:tcPr/>
                </a:tc>
                <a:extLst>
                  <a:ext uri="{0D108BD9-81ED-4DB2-BD59-A6C34878D82A}">
                    <a16:rowId xmlns:a16="http://schemas.microsoft.com/office/drawing/2014/main" val="2687536806"/>
                  </a:ext>
                </a:extLst>
              </a:tr>
              <a:tr h="370840">
                <a:tc>
                  <a:txBody>
                    <a:bodyPr/>
                    <a:lstStyle/>
                    <a:p>
                      <a:r>
                        <a:rPr lang="en-US" dirty="0"/>
                        <a:t>User</a:t>
                      </a:r>
                    </a:p>
                  </a:txBody>
                  <a:tcPr/>
                </a:tc>
                <a:tc>
                  <a:txBody>
                    <a:bodyPr/>
                    <a:lstStyle/>
                    <a:p>
                      <a:r>
                        <a:rPr lang="en-US" dirty="0"/>
                        <a:t>0</a:t>
                      </a:r>
                    </a:p>
                  </a:txBody>
                  <a:tcPr/>
                </a:tc>
                <a:extLst>
                  <a:ext uri="{0D108BD9-81ED-4DB2-BD59-A6C34878D82A}">
                    <a16:rowId xmlns:a16="http://schemas.microsoft.com/office/drawing/2014/main" val="1885413745"/>
                  </a:ext>
                </a:extLst>
              </a:tr>
              <a:tr h="370840">
                <a:tc>
                  <a:txBody>
                    <a:bodyPr/>
                    <a:lstStyle/>
                    <a:p>
                      <a:r>
                        <a:rPr lang="en-US" dirty="0"/>
                        <a:t>Text</a:t>
                      </a:r>
                    </a:p>
                  </a:txBody>
                  <a:tcPr/>
                </a:tc>
                <a:tc>
                  <a:txBody>
                    <a:bodyPr/>
                    <a:lstStyle/>
                    <a:p>
                      <a:r>
                        <a:rPr lang="en-US" dirty="0"/>
                        <a:t>0</a:t>
                      </a:r>
                    </a:p>
                  </a:txBody>
                  <a:tcPr/>
                </a:tc>
                <a:extLst>
                  <a:ext uri="{0D108BD9-81ED-4DB2-BD59-A6C34878D82A}">
                    <a16:rowId xmlns:a16="http://schemas.microsoft.com/office/drawing/2014/main" val="2602374998"/>
                  </a:ext>
                </a:extLst>
              </a:tr>
            </a:tbl>
          </a:graphicData>
        </a:graphic>
      </p:graphicFrame>
    </p:spTree>
    <p:extLst>
      <p:ext uri="{BB962C8B-B14F-4D97-AF65-F5344CB8AC3E}">
        <p14:creationId xmlns:p14="http://schemas.microsoft.com/office/powerpoint/2010/main" val="3543526588"/>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747713"/>
            <a:ext cx="5999202" cy="694373"/>
          </a:xfrm>
          <a:prstGeom prst="rect">
            <a:avLst/>
          </a:prstGeom>
          <a:noFill/>
          <a:ln/>
        </p:spPr>
        <p:txBody>
          <a:bodyPr wrap="none" rtlCol="0" anchor="t"/>
          <a:lstStyle/>
          <a:p>
            <a:pPr marL="0" indent="0">
              <a:lnSpc>
                <a:spcPts val="5468"/>
              </a:lnSpc>
              <a:buNone/>
            </a:pPr>
            <a:r>
              <a:rPr lang="en-US" sz="4374" b="1" dirty="0">
                <a:solidFill>
                  <a:srgbClr val="000000"/>
                </a:solidFill>
                <a:latin typeface="Times New Roman" panose="02020603050405020304" pitchFamily="18" charset="0"/>
                <a:ea typeface="p22-mackinac-pro" pitchFamily="34" charset="-122"/>
                <a:cs typeface="Times New Roman" panose="02020603050405020304" pitchFamily="18" charset="0"/>
              </a:rPr>
              <a:t>Processing the Tweets</a:t>
            </a:r>
            <a:endParaRPr lang="en-US" sz="4374" dirty="0">
              <a:latin typeface="Times New Roman" panose="02020603050405020304" pitchFamily="18" charset="0"/>
              <a:cs typeface="Times New Roman" panose="02020603050405020304" pitchFamily="18" charset="0"/>
            </a:endParaRPr>
          </a:p>
        </p:txBody>
      </p:sp>
      <p:sp>
        <p:nvSpPr>
          <p:cNvPr id="6" name="Shape 2"/>
          <p:cNvSpPr/>
          <p:nvPr/>
        </p:nvSpPr>
        <p:spPr>
          <a:xfrm>
            <a:off x="4801910" y="1775341"/>
            <a:ext cx="44410" cy="5706427"/>
          </a:xfrm>
          <a:prstGeom prst="roundRect">
            <a:avLst>
              <a:gd name="adj" fmla="val 225151"/>
            </a:avLst>
          </a:prstGeom>
          <a:solidFill>
            <a:srgbClr val="B2D4E5"/>
          </a:solidFill>
          <a:ln/>
        </p:spPr>
        <p:txBody>
          <a:bodyPr/>
          <a:lstStyle/>
          <a:p>
            <a:endParaRPr lang="en-US">
              <a:latin typeface="Times New Roman" panose="02020603050405020304" pitchFamily="18" charset="0"/>
              <a:cs typeface="Times New Roman" panose="02020603050405020304" pitchFamily="18" charset="0"/>
            </a:endParaRPr>
          </a:p>
        </p:txBody>
      </p:sp>
      <p:sp>
        <p:nvSpPr>
          <p:cNvPr id="7" name="Shape 3"/>
          <p:cNvSpPr/>
          <p:nvPr/>
        </p:nvSpPr>
        <p:spPr>
          <a:xfrm>
            <a:off x="5074027" y="2176641"/>
            <a:ext cx="777597" cy="44410"/>
          </a:xfrm>
          <a:prstGeom prst="roundRect">
            <a:avLst>
              <a:gd name="adj" fmla="val 225151"/>
            </a:avLst>
          </a:prstGeom>
          <a:solidFill>
            <a:srgbClr val="B2D4E5"/>
          </a:solidFill>
          <a:ln/>
        </p:spPr>
        <p:txBody>
          <a:bodyPr/>
          <a:lstStyle/>
          <a:p>
            <a:endParaRPr lang="en-US">
              <a:latin typeface="Times New Roman" panose="02020603050405020304" pitchFamily="18" charset="0"/>
              <a:cs typeface="Times New Roman" panose="02020603050405020304" pitchFamily="18" charset="0"/>
            </a:endParaRPr>
          </a:p>
        </p:txBody>
      </p:sp>
      <p:sp>
        <p:nvSpPr>
          <p:cNvPr id="8" name="Shape 4"/>
          <p:cNvSpPr/>
          <p:nvPr/>
        </p:nvSpPr>
        <p:spPr>
          <a:xfrm>
            <a:off x="4574084" y="1948934"/>
            <a:ext cx="499943" cy="499943"/>
          </a:xfrm>
          <a:prstGeom prst="roundRect">
            <a:avLst>
              <a:gd name="adj" fmla="val 20000"/>
            </a:avLst>
          </a:prstGeom>
          <a:solidFill>
            <a:srgbClr val="CCEEFF"/>
          </a:solidFill>
          <a:ln w="7620">
            <a:solidFill>
              <a:srgbClr val="B2D4E5"/>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9" name="Text 5"/>
          <p:cNvSpPr/>
          <p:nvPr/>
        </p:nvSpPr>
        <p:spPr>
          <a:xfrm>
            <a:off x="4756368" y="1990606"/>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Times New Roman" panose="02020603050405020304" pitchFamily="18" charset="0"/>
                <a:ea typeface="p22-mackinac-pro"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10" name="Text 6"/>
          <p:cNvSpPr/>
          <p:nvPr/>
        </p:nvSpPr>
        <p:spPr>
          <a:xfrm>
            <a:off x="6046113" y="1997512"/>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Times New Roman" panose="02020603050405020304" pitchFamily="18" charset="0"/>
                <a:ea typeface="p22-mackinac-pro" pitchFamily="34" charset="-122"/>
                <a:cs typeface="Times New Roman" panose="02020603050405020304" pitchFamily="18" charset="0"/>
              </a:rPr>
              <a:t>Data Cleaning</a:t>
            </a:r>
            <a:endParaRPr lang="en-US" sz="2187" dirty="0">
              <a:latin typeface="Times New Roman" panose="02020603050405020304" pitchFamily="18" charset="0"/>
              <a:cs typeface="Times New Roman" panose="02020603050405020304" pitchFamily="18" charset="0"/>
            </a:endParaRPr>
          </a:p>
        </p:txBody>
      </p:sp>
      <p:sp>
        <p:nvSpPr>
          <p:cNvPr id="11" name="Text 7"/>
          <p:cNvSpPr/>
          <p:nvPr/>
        </p:nvSpPr>
        <p:spPr>
          <a:xfrm>
            <a:off x="6046113" y="2477929"/>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Times New Roman" panose="02020603050405020304" pitchFamily="18" charset="0"/>
                <a:ea typeface="Eudoxus Sans" pitchFamily="34" charset="-122"/>
                <a:cs typeface="Times New Roman" panose="02020603050405020304" pitchFamily="18" charset="0"/>
              </a:rPr>
              <a:t>We cleaned the data by removing the unnecessary columns like </a:t>
            </a:r>
            <a:r>
              <a:rPr lang="en-US" sz="1750" b="1" dirty="0">
                <a:solidFill>
                  <a:srgbClr val="272525"/>
                </a:solidFill>
                <a:latin typeface="Times New Roman" panose="02020603050405020304" pitchFamily="18" charset="0"/>
                <a:ea typeface="Eudoxus Sans" pitchFamily="34" charset="-122"/>
                <a:cs typeface="Times New Roman" panose="02020603050405020304" pitchFamily="18" charset="0"/>
              </a:rPr>
              <a:t>ids, flag, date </a:t>
            </a:r>
            <a:r>
              <a:rPr lang="en-US" sz="1750" dirty="0">
                <a:solidFill>
                  <a:srgbClr val="272525"/>
                </a:solidFill>
                <a:latin typeface="Times New Roman" panose="02020603050405020304" pitchFamily="18" charset="0"/>
                <a:ea typeface="Eudoxus Sans" pitchFamily="34" charset="-122"/>
                <a:cs typeface="Times New Roman" panose="02020603050405020304" pitchFamily="18" charset="0"/>
              </a:rPr>
              <a:t>and </a:t>
            </a:r>
            <a:r>
              <a:rPr lang="en-US" sz="1750" b="1" dirty="0">
                <a:solidFill>
                  <a:srgbClr val="272525"/>
                </a:solidFill>
                <a:latin typeface="Times New Roman" panose="02020603050405020304" pitchFamily="18" charset="0"/>
                <a:ea typeface="Eudoxus Sans" pitchFamily="34" charset="-122"/>
                <a:cs typeface="Times New Roman" panose="02020603050405020304" pitchFamily="18" charset="0"/>
              </a:rPr>
              <a:t>user.</a:t>
            </a:r>
            <a:endParaRPr lang="en-US" sz="1750" dirty="0">
              <a:latin typeface="Times New Roman" panose="02020603050405020304" pitchFamily="18" charset="0"/>
              <a:cs typeface="Times New Roman" panose="02020603050405020304" pitchFamily="18" charset="0"/>
            </a:endParaRPr>
          </a:p>
        </p:txBody>
      </p:sp>
      <p:sp>
        <p:nvSpPr>
          <p:cNvPr id="12" name="Shape 8"/>
          <p:cNvSpPr/>
          <p:nvPr/>
        </p:nvSpPr>
        <p:spPr>
          <a:xfrm>
            <a:off x="5074027" y="4034373"/>
            <a:ext cx="777597" cy="44410"/>
          </a:xfrm>
          <a:prstGeom prst="roundRect">
            <a:avLst>
              <a:gd name="adj" fmla="val 225151"/>
            </a:avLst>
          </a:prstGeom>
          <a:solidFill>
            <a:srgbClr val="B2D4E5"/>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3" name="Shape 9"/>
          <p:cNvSpPr/>
          <p:nvPr/>
        </p:nvSpPr>
        <p:spPr>
          <a:xfrm>
            <a:off x="4574084" y="3806666"/>
            <a:ext cx="499943" cy="499943"/>
          </a:xfrm>
          <a:prstGeom prst="roundRect">
            <a:avLst>
              <a:gd name="adj" fmla="val 20000"/>
            </a:avLst>
          </a:prstGeom>
          <a:solidFill>
            <a:srgbClr val="CCEEFF"/>
          </a:solidFill>
          <a:ln w="7620">
            <a:solidFill>
              <a:srgbClr val="B2D4E5"/>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4" name="Text 10"/>
          <p:cNvSpPr/>
          <p:nvPr/>
        </p:nvSpPr>
        <p:spPr>
          <a:xfrm>
            <a:off x="4726960" y="3848338"/>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Times New Roman" panose="02020603050405020304" pitchFamily="18" charset="0"/>
                <a:ea typeface="p22-mackinac-pro"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5" name="Text 11"/>
          <p:cNvSpPr/>
          <p:nvPr/>
        </p:nvSpPr>
        <p:spPr>
          <a:xfrm>
            <a:off x="6046113" y="3855244"/>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Times New Roman" panose="02020603050405020304" pitchFamily="18" charset="0"/>
                <a:ea typeface="p22-mackinac-pro" pitchFamily="34" charset="-122"/>
                <a:cs typeface="Times New Roman" panose="02020603050405020304" pitchFamily="18" charset="0"/>
              </a:rPr>
              <a:t>Preprocessing</a:t>
            </a:r>
            <a:endParaRPr lang="en-US" sz="2187" dirty="0">
              <a:latin typeface="Times New Roman" panose="02020603050405020304" pitchFamily="18" charset="0"/>
              <a:cs typeface="Times New Roman" panose="02020603050405020304" pitchFamily="18" charset="0"/>
            </a:endParaRPr>
          </a:p>
        </p:txBody>
      </p:sp>
      <p:sp>
        <p:nvSpPr>
          <p:cNvPr id="16" name="Text 12"/>
          <p:cNvSpPr/>
          <p:nvPr/>
        </p:nvSpPr>
        <p:spPr>
          <a:xfrm>
            <a:off x="6046113" y="4335661"/>
            <a:ext cx="7751088"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Times New Roman" panose="02020603050405020304" pitchFamily="18" charset="0"/>
                <a:ea typeface="Eudoxus Sans" pitchFamily="34" charset="-122"/>
                <a:cs typeface="Times New Roman" panose="02020603050405020304" pitchFamily="18" charset="0"/>
              </a:rPr>
              <a:t>We cleaned the </a:t>
            </a:r>
            <a:r>
              <a:rPr lang="en-US" sz="1750" b="1" dirty="0">
                <a:solidFill>
                  <a:srgbClr val="272525"/>
                </a:solidFill>
                <a:latin typeface="Times New Roman" panose="02020603050405020304" pitchFamily="18" charset="0"/>
                <a:ea typeface="Eudoxus Sans" pitchFamily="34" charset="-122"/>
                <a:cs typeface="Times New Roman" panose="02020603050405020304" pitchFamily="18" charset="0"/>
              </a:rPr>
              <a:t>text</a:t>
            </a:r>
            <a:r>
              <a:rPr lang="en-US" sz="1750" dirty="0">
                <a:solidFill>
                  <a:srgbClr val="272525"/>
                </a:solidFill>
                <a:latin typeface="Times New Roman" panose="02020603050405020304" pitchFamily="18" charset="0"/>
                <a:ea typeface="Eudoxus Sans" pitchFamily="34" charset="-122"/>
                <a:cs typeface="Times New Roman" panose="02020603050405020304" pitchFamily="18" charset="0"/>
              </a:rPr>
              <a:t> column further by removing hyper links and special characters. Then we added several other columns like </a:t>
            </a:r>
            <a:r>
              <a:rPr lang="en-US" sz="1750" b="1" dirty="0">
                <a:solidFill>
                  <a:srgbClr val="272525"/>
                </a:solidFill>
                <a:latin typeface="Times New Roman" panose="02020603050405020304" pitchFamily="18" charset="0"/>
                <a:ea typeface="Eudoxus Sans" pitchFamily="34" charset="-122"/>
                <a:cs typeface="Times New Roman" panose="02020603050405020304" pitchFamily="18" charset="0"/>
              </a:rPr>
              <a:t>word count, average word count, number of characters, and so on.</a:t>
            </a:r>
            <a:endParaRPr lang="en-US" sz="1750" dirty="0">
              <a:latin typeface="Times New Roman" panose="02020603050405020304" pitchFamily="18" charset="0"/>
              <a:cs typeface="Times New Roman" panose="02020603050405020304" pitchFamily="18" charset="0"/>
            </a:endParaRPr>
          </a:p>
        </p:txBody>
      </p:sp>
      <p:sp>
        <p:nvSpPr>
          <p:cNvPr id="17" name="Shape 13"/>
          <p:cNvSpPr/>
          <p:nvPr/>
        </p:nvSpPr>
        <p:spPr>
          <a:xfrm>
            <a:off x="5074027" y="6247507"/>
            <a:ext cx="777597" cy="44410"/>
          </a:xfrm>
          <a:prstGeom prst="roundRect">
            <a:avLst>
              <a:gd name="adj" fmla="val 225151"/>
            </a:avLst>
          </a:prstGeom>
          <a:solidFill>
            <a:srgbClr val="B2D4E5"/>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8" name="Shape 14"/>
          <p:cNvSpPr/>
          <p:nvPr/>
        </p:nvSpPr>
        <p:spPr>
          <a:xfrm>
            <a:off x="4574084" y="6019800"/>
            <a:ext cx="499943" cy="499943"/>
          </a:xfrm>
          <a:prstGeom prst="roundRect">
            <a:avLst>
              <a:gd name="adj" fmla="val 20000"/>
            </a:avLst>
          </a:prstGeom>
          <a:solidFill>
            <a:srgbClr val="CCEEFF"/>
          </a:solidFill>
          <a:ln w="7620">
            <a:solidFill>
              <a:srgbClr val="B2D4E5"/>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9" name="Text 15"/>
          <p:cNvSpPr/>
          <p:nvPr/>
        </p:nvSpPr>
        <p:spPr>
          <a:xfrm>
            <a:off x="4724221" y="6061472"/>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Times New Roman" panose="02020603050405020304" pitchFamily="18" charset="0"/>
                <a:ea typeface="p22-mackinac-pro"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20" name="Text 16"/>
          <p:cNvSpPr/>
          <p:nvPr/>
        </p:nvSpPr>
        <p:spPr>
          <a:xfrm>
            <a:off x="6046113" y="6068378"/>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Times New Roman" panose="02020603050405020304" pitchFamily="18" charset="0"/>
                <a:ea typeface="p22-mackinac-pro" pitchFamily="34" charset="-122"/>
                <a:cs typeface="Times New Roman" panose="02020603050405020304" pitchFamily="18" charset="0"/>
              </a:rPr>
              <a:t>Tokenization</a:t>
            </a:r>
            <a:endParaRPr lang="en-US" sz="2187" dirty="0">
              <a:latin typeface="Times New Roman" panose="02020603050405020304" pitchFamily="18" charset="0"/>
              <a:cs typeface="Times New Roman" panose="02020603050405020304" pitchFamily="18" charset="0"/>
            </a:endParaRPr>
          </a:p>
        </p:txBody>
      </p:sp>
      <p:sp>
        <p:nvSpPr>
          <p:cNvPr id="21" name="Text 17"/>
          <p:cNvSpPr/>
          <p:nvPr/>
        </p:nvSpPr>
        <p:spPr>
          <a:xfrm>
            <a:off x="6046113" y="6548795"/>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Times New Roman" panose="02020603050405020304" pitchFamily="18" charset="0"/>
                <a:ea typeface="Eudoxus Sans" pitchFamily="34" charset="-122"/>
                <a:cs typeface="Times New Roman" panose="02020603050405020304" pitchFamily="18" charset="0"/>
              </a:rPr>
              <a:t>The text from the tweets were then broken into words and the above functions were performed . </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923FC7B-9B85-F5E2-006F-05BFC87FB78B}"/>
              </a:ext>
            </a:extLst>
          </p:cNvPr>
          <p:cNvPicPr>
            <a:picLocks noChangeAspect="1"/>
          </p:cNvPicPr>
          <p:nvPr/>
        </p:nvPicPr>
        <p:blipFill>
          <a:blip r:embed="rId2"/>
          <a:stretch>
            <a:fillRect/>
          </a:stretch>
        </p:blipFill>
        <p:spPr>
          <a:xfrm rot="5400000">
            <a:off x="4701821" y="2042824"/>
            <a:ext cx="8229602" cy="4143953"/>
          </a:xfrm>
          <a:prstGeom prst="rect">
            <a:avLst/>
          </a:prstGeom>
        </p:spPr>
      </p:pic>
      <p:pic>
        <p:nvPicPr>
          <p:cNvPr id="10" name="Picture 9">
            <a:extLst>
              <a:ext uri="{FF2B5EF4-FFF2-40B4-BE49-F238E27FC236}">
                <a16:creationId xmlns:a16="http://schemas.microsoft.com/office/drawing/2014/main" id="{9741FAE8-34D2-9B63-2F56-1DE7065AFA99}"/>
              </a:ext>
            </a:extLst>
          </p:cNvPr>
          <p:cNvPicPr>
            <a:picLocks noChangeAspect="1"/>
          </p:cNvPicPr>
          <p:nvPr/>
        </p:nvPicPr>
        <p:blipFill>
          <a:blip r:embed="rId3"/>
          <a:stretch>
            <a:fillRect/>
          </a:stretch>
        </p:blipFill>
        <p:spPr>
          <a:xfrm>
            <a:off x="1" y="0"/>
            <a:ext cx="8173156" cy="8229600"/>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56059091-D76E-D878-510F-3B3D5DB5A9B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460089" y="0"/>
            <a:ext cx="5170310" cy="8283471"/>
          </a:xfrm>
          <a:prstGeom prst="rect">
            <a:avLst/>
          </a:prstGeom>
        </p:spPr>
      </p:pic>
    </p:spTree>
    <p:extLst>
      <p:ext uri="{BB962C8B-B14F-4D97-AF65-F5344CB8AC3E}">
        <p14:creationId xmlns:p14="http://schemas.microsoft.com/office/powerpoint/2010/main" val="603405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5"/>
          <a:stretch>
            <a:fillRect/>
          </a:stretch>
        </p:blipFill>
        <p:spPr>
          <a:xfrm>
            <a:off x="9151620" y="0"/>
            <a:ext cx="5486400" cy="8229600"/>
          </a:xfrm>
          <a:prstGeom prst="rect">
            <a:avLst/>
          </a:prstGeom>
        </p:spPr>
      </p:pic>
      <p:sp>
        <p:nvSpPr>
          <p:cNvPr id="5" name="Text 1"/>
          <p:cNvSpPr/>
          <p:nvPr/>
        </p:nvSpPr>
        <p:spPr>
          <a:xfrm>
            <a:off x="833199" y="2054423"/>
            <a:ext cx="7372231"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rPr>
              <a:t>Methods</a:t>
            </a:r>
            <a:endParaRPr lang="en-US" sz="4374" dirty="0"/>
          </a:p>
        </p:txBody>
      </p:sp>
      <p:sp>
        <p:nvSpPr>
          <p:cNvPr id="6" name="Text 2"/>
          <p:cNvSpPr/>
          <p:nvPr/>
        </p:nvSpPr>
        <p:spPr>
          <a:xfrm>
            <a:off x="833199" y="3082052"/>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variety of machine learning models can be used for sentiment analysis, including classic algorithms like Naive Bayes, Support Vector Machines, OLS and Logistic Regression. We will not be using any deep learning models, but we will focus on both regression and classification tasks.</a:t>
            </a:r>
            <a:endParaRPr lang="en-US" sz="1750" dirty="0"/>
          </a:p>
        </p:txBody>
      </p:sp>
      <p:sp>
        <p:nvSpPr>
          <p:cNvPr id="7" name="Text 3"/>
          <p:cNvSpPr/>
          <p:nvPr/>
        </p:nvSpPr>
        <p:spPr>
          <a:xfrm>
            <a:off x="833199" y="5108972"/>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These models will be trained on the preprocessed  dataset and their performance will be noted and compared. We will also compare the performance between the two types of learning mechanism.</a:t>
            </a:r>
            <a:endParaRPr lang="en-US" sz="1750" dirty="0"/>
          </a:p>
        </p:txBody>
      </p:sp>
    </p:spTree>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991" y="1694997"/>
            <a:ext cx="2514600" cy="2525244"/>
            <a:chOff x="0" y="-85725"/>
            <a:chExt cx="827852" cy="831356"/>
          </a:xfrm>
        </p:grpSpPr>
        <p:sp>
          <p:nvSpPr>
            <p:cNvPr id="3" name="Freeform 3"/>
            <p:cNvSpPr/>
            <p:nvPr/>
          </p:nvSpPr>
          <p:spPr>
            <a:xfrm>
              <a:off x="0" y="0"/>
              <a:ext cx="827852" cy="745631"/>
            </a:xfrm>
            <a:custGeom>
              <a:avLst/>
              <a:gdLst/>
              <a:ahLst/>
              <a:cxnLst/>
              <a:rect l="l" t="t" r="r" b="b"/>
              <a:pathLst>
                <a:path w="827852" h="745631">
                  <a:moveTo>
                    <a:pt x="0" y="0"/>
                  </a:moveTo>
                  <a:lnTo>
                    <a:pt x="827852" y="0"/>
                  </a:lnTo>
                  <a:lnTo>
                    <a:pt x="827852" y="745631"/>
                  </a:lnTo>
                  <a:lnTo>
                    <a:pt x="0" y="745631"/>
                  </a:lnTo>
                  <a:close/>
                </a:path>
              </a:pathLst>
            </a:custGeom>
            <a:solidFill>
              <a:srgbClr val="2C92D5"/>
            </a:solidFill>
          </p:spPr>
          <p:txBody>
            <a:bodyPr/>
            <a:lstStyle/>
            <a:p>
              <a:endParaRPr lang="en-US" dirty="0">
                <a:latin typeface="Times New Roman" panose="02020603050405020304" pitchFamily="18" charset="0"/>
                <a:cs typeface="Times New Roman" panose="02020603050405020304" pitchFamily="18" charset="0"/>
              </a:endParaRPr>
            </a:p>
          </p:txBody>
        </p:sp>
        <p:sp>
          <p:nvSpPr>
            <p:cNvPr id="4" name="TextBox 4"/>
            <p:cNvSpPr txBox="1"/>
            <p:nvPr/>
          </p:nvSpPr>
          <p:spPr>
            <a:xfrm>
              <a:off x="0" y="-85725"/>
              <a:ext cx="827852" cy="831356"/>
            </a:xfrm>
            <a:prstGeom prst="rect">
              <a:avLst/>
            </a:prstGeom>
          </p:spPr>
          <p:txBody>
            <a:bodyPr lIns="40640" tIns="40640" rIns="40640" bIns="40640" rtlCol="0" anchor="ctr"/>
            <a:lstStyle/>
            <a:p>
              <a:pPr algn="ctr">
                <a:lnSpc>
                  <a:spcPts val="4256"/>
                </a:lnSpc>
              </a:pPr>
              <a:r>
                <a:rPr lang="en-US" sz="3040" dirty="0">
                  <a:solidFill>
                    <a:srgbClr val="FFFFFF"/>
                  </a:solidFill>
                  <a:latin typeface="Times New Roman" panose="02020603050405020304" pitchFamily="18" charset="0"/>
                  <a:cs typeface="Times New Roman" panose="02020603050405020304" pitchFamily="18" charset="0"/>
                </a:rPr>
                <a:t>DESISION TREE</a:t>
              </a:r>
            </a:p>
          </p:txBody>
        </p:sp>
      </p:grpSp>
      <p:grpSp>
        <p:nvGrpSpPr>
          <p:cNvPr id="6" name="Group 6"/>
          <p:cNvGrpSpPr/>
          <p:nvPr/>
        </p:nvGrpSpPr>
        <p:grpSpPr>
          <a:xfrm>
            <a:off x="1109991" y="4724966"/>
            <a:ext cx="2514600" cy="2264854"/>
            <a:chOff x="0" y="0"/>
            <a:chExt cx="827852" cy="745631"/>
          </a:xfrm>
        </p:grpSpPr>
        <p:sp>
          <p:nvSpPr>
            <p:cNvPr id="7" name="Freeform 7"/>
            <p:cNvSpPr/>
            <p:nvPr/>
          </p:nvSpPr>
          <p:spPr>
            <a:xfrm>
              <a:off x="0" y="0"/>
              <a:ext cx="827852" cy="745631"/>
            </a:xfrm>
            <a:custGeom>
              <a:avLst/>
              <a:gdLst/>
              <a:ahLst/>
              <a:cxnLst/>
              <a:rect l="l" t="t" r="r" b="b"/>
              <a:pathLst>
                <a:path w="827852" h="745631">
                  <a:moveTo>
                    <a:pt x="0" y="0"/>
                  </a:moveTo>
                  <a:lnTo>
                    <a:pt x="827852" y="0"/>
                  </a:lnTo>
                  <a:lnTo>
                    <a:pt x="827852" y="745631"/>
                  </a:lnTo>
                  <a:lnTo>
                    <a:pt x="0" y="745631"/>
                  </a:ln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0" y="-85725"/>
              <a:ext cx="827852" cy="831356"/>
            </a:xfrm>
            <a:prstGeom prst="rect">
              <a:avLst/>
            </a:prstGeom>
          </p:spPr>
          <p:txBody>
            <a:bodyPr lIns="40640" tIns="40640" rIns="40640" bIns="40640" rtlCol="0" anchor="ctr"/>
            <a:lstStyle/>
            <a:p>
              <a:pPr algn="ctr">
                <a:lnSpc>
                  <a:spcPts val="4256"/>
                </a:lnSpc>
              </a:pPr>
              <a:r>
                <a:rPr lang="en-US" sz="3040">
                  <a:solidFill>
                    <a:srgbClr val="FFFFFF"/>
                  </a:solidFill>
                  <a:latin typeface="Times New Roman" panose="02020603050405020304" pitchFamily="18" charset="0"/>
                  <a:cs typeface="Times New Roman" panose="02020603050405020304" pitchFamily="18" charset="0"/>
                </a:rPr>
                <a:t>RANDOM FOREST</a:t>
              </a:r>
            </a:p>
            <a:p>
              <a:pPr algn="ctr">
                <a:lnSpc>
                  <a:spcPts val="4256"/>
                </a:lnSpc>
              </a:pPr>
              <a:endParaRPr lang="en-US" sz="3040">
                <a:solidFill>
                  <a:srgbClr val="FFFFFF"/>
                </a:solidFill>
                <a:latin typeface="Times New Roman" panose="02020603050405020304" pitchFamily="18" charset="0"/>
                <a:cs typeface="Times New Roman" panose="02020603050405020304" pitchFamily="18" charset="0"/>
              </a:endParaRPr>
            </a:p>
          </p:txBody>
        </p:sp>
      </p:grpSp>
      <p:grpSp>
        <p:nvGrpSpPr>
          <p:cNvPr id="10" name="Group 10"/>
          <p:cNvGrpSpPr/>
          <p:nvPr/>
        </p:nvGrpSpPr>
        <p:grpSpPr>
          <a:xfrm>
            <a:off x="11292840" y="1866900"/>
            <a:ext cx="2514600" cy="2264854"/>
            <a:chOff x="0" y="0"/>
            <a:chExt cx="827852" cy="745631"/>
          </a:xfrm>
        </p:grpSpPr>
        <p:sp>
          <p:nvSpPr>
            <p:cNvPr id="11" name="Freeform 11"/>
            <p:cNvSpPr/>
            <p:nvPr/>
          </p:nvSpPr>
          <p:spPr>
            <a:xfrm>
              <a:off x="0" y="0"/>
              <a:ext cx="827852" cy="745631"/>
            </a:xfrm>
            <a:custGeom>
              <a:avLst/>
              <a:gdLst/>
              <a:ahLst/>
              <a:cxnLst/>
              <a:rect l="l" t="t" r="r" b="b"/>
              <a:pathLst>
                <a:path w="827852" h="745631">
                  <a:moveTo>
                    <a:pt x="0" y="0"/>
                  </a:moveTo>
                  <a:lnTo>
                    <a:pt x="827852" y="0"/>
                  </a:lnTo>
                  <a:lnTo>
                    <a:pt x="827852" y="745631"/>
                  </a:lnTo>
                  <a:lnTo>
                    <a:pt x="0" y="745631"/>
                  </a:ln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sp>
          <p:nvSpPr>
            <p:cNvPr id="12" name="TextBox 12"/>
            <p:cNvSpPr txBox="1"/>
            <p:nvPr/>
          </p:nvSpPr>
          <p:spPr>
            <a:xfrm>
              <a:off x="0" y="-85725"/>
              <a:ext cx="827852" cy="831356"/>
            </a:xfrm>
            <a:prstGeom prst="rect">
              <a:avLst/>
            </a:prstGeom>
          </p:spPr>
          <p:txBody>
            <a:bodyPr lIns="40640" tIns="40640" rIns="40640" bIns="40640" rtlCol="0" anchor="ctr"/>
            <a:lstStyle/>
            <a:p>
              <a:pPr algn="ctr">
                <a:lnSpc>
                  <a:spcPts val="4256"/>
                </a:lnSpc>
              </a:pPr>
              <a:r>
                <a:rPr lang="en-US" sz="3040">
                  <a:solidFill>
                    <a:srgbClr val="FFFFFF"/>
                  </a:solidFill>
                  <a:latin typeface="Times New Roman" panose="02020603050405020304" pitchFamily="18" charset="0"/>
                  <a:cs typeface="Times New Roman" panose="02020603050405020304" pitchFamily="18" charset="0"/>
                </a:rPr>
                <a:t>GRADIENT BOOSTING</a:t>
              </a:r>
            </a:p>
            <a:p>
              <a:pPr algn="ctr">
                <a:lnSpc>
                  <a:spcPts val="4256"/>
                </a:lnSpc>
              </a:pPr>
              <a:endParaRPr lang="en-US" sz="3040">
                <a:solidFill>
                  <a:srgbClr val="FFFFFF"/>
                </a:solidFill>
                <a:latin typeface="Times New Roman" panose="02020603050405020304" pitchFamily="18" charset="0"/>
                <a:cs typeface="Times New Roman" panose="02020603050405020304" pitchFamily="18" charset="0"/>
              </a:endParaRPr>
            </a:p>
          </p:txBody>
        </p:sp>
      </p:grpSp>
      <p:grpSp>
        <p:nvGrpSpPr>
          <p:cNvPr id="14" name="Group 14"/>
          <p:cNvGrpSpPr/>
          <p:nvPr/>
        </p:nvGrpSpPr>
        <p:grpSpPr>
          <a:xfrm>
            <a:off x="11292840" y="4475219"/>
            <a:ext cx="2514600" cy="2514600"/>
            <a:chOff x="0" y="0"/>
            <a:chExt cx="827852" cy="827852"/>
          </a:xfrm>
        </p:grpSpPr>
        <p:sp>
          <p:nvSpPr>
            <p:cNvPr id="15" name="Freeform 15"/>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2C92D5"/>
            </a:solidFill>
          </p:spPr>
          <p:txBody>
            <a:bodyPr/>
            <a:lstStyle/>
            <a:p>
              <a:endParaRPr lang="en-US">
                <a:latin typeface="Times New Roman" panose="02020603050405020304" pitchFamily="18" charset="0"/>
                <a:cs typeface="Times New Roman" panose="02020603050405020304" pitchFamily="18" charset="0"/>
              </a:endParaRPr>
            </a:p>
          </p:txBody>
        </p:sp>
        <p:sp>
          <p:nvSpPr>
            <p:cNvPr id="16" name="TextBox 16"/>
            <p:cNvSpPr txBox="1"/>
            <p:nvPr/>
          </p:nvSpPr>
          <p:spPr>
            <a:xfrm>
              <a:off x="0" y="-95250"/>
              <a:ext cx="827852" cy="923102"/>
            </a:xfrm>
            <a:prstGeom prst="rect">
              <a:avLst/>
            </a:prstGeom>
          </p:spPr>
          <p:txBody>
            <a:bodyPr lIns="40640" tIns="40640" rIns="40640" bIns="40640" rtlCol="0" anchor="ctr"/>
            <a:lstStyle/>
            <a:p>
              <a:pPr algn="ctr">
                <a:lnSpc>
                  <a:spcPts val="5599"/>
                </a:lnSpc>
              </a:pPr>
              <a:r>
                <a:rPr lang="en-US" sz="3999">
                  <a:solidFill>
                    <a:srgbClr val="FFFFFF"/>
                  </a:solidFill>
                  <a:latin typeface="Times New Roman" panose="02020603050405020304" pitchFamily="18" charset="0"/>
                  <a:cs typeface="Times New Roman" panose="02020603050405020304" pitchFamily="18" charset="0"/>
                </a:rPr>
                <a:t>SVM</a:t>
              </a:r>
            </a:p>
            <a:p>
              <a:pPr algn="ctr">
                <a:lnSpc>
                  <a:spcPts val="4256"/>
                </a:lnSpc>
              </a:pPr>
              <a:endParaRPr lang="en-US" sz="3999">
                <a:solidFill>
                  <a:srgbClr val="FFFFFF"/>
                </a:solidFill>
                <a:latin typeface="Times New Roman" panose="02020603050405020304" pitchFamily="18" charset="0"/>
                <a:cs typeface="Times New Roman" panose="02020603050405020304" pitchFamily="18" charset="0"/>
              </a:endParaRPr>
            </a:p>
          </p:txBody>
        </p:sp>
      </p:grpSp>
      <p:grpSp>
        <p:nvGrpSpPr>
          <p:cNvPr id="17" name="Group 17"/>
          <p:cNvGrpSpPr/>
          <p:nvPr/>
        </p:nvGrpSpPr>
        <p:grpSpPr>
          <a:xfrm>
            <a:off x="6201416" y="5857393"/>
            <a:ext cx="2514600" cy="2091306"/>
            <a:chOff x="0" y="0"/>
            <a:chExt cx="827852" cy="688496"/>
          </a:xfrm>
        </p:grpSpPr>
        <p:sp>
          <p:nvSpPr>
            <p:cNvPr id="18" name="Freeform 18"/>
            <p:cNvSpPr/>
            <p:nvPr/>
          </p:nvSpPr>
          <p:spPr>
            <a:xfrm>
              <a:off x="0" y="0"/>
              <a:ext cx="827852" cy="688496"/>
            </a:xfrm>
            <a:custGeom>
              <a:avLst/>
              <a:gdLst/>
              <a:ahLst/>
              <a:cxnLst/>
              <a:rect l="l" t="t" r="r" b="b"/>
              <a:pathLst>
                <a:path w="827852" h="688496">
                  <a:moveTo>
                    <a:pt x="0" y="0"/>
                  </a:moveTo>
                  <a:lnTo>
                    <a:pt x="827852" y="0"/>
                  </a:lnTo>
                  <a:lnTo>
                    <a:pt x="827852" y="688496"/>
                  </a:lnTo>
                  <a:lnTo>
                    <a:pt x="0" y="688496"/>
                  </a:lnTo>
                  <a:close/>
                </a:path>
              </a:pathLst>
            </a:custGeom>
            <a:solidFill>
              <a:srgbClr val="2C92D5"/>
            </a:solidFill>
          </p:spPr>
          <p:txBody>
            <a:bodyPr/>
            <a:lstStyle/>
            <a:p>
              <a:endParaRPr lang="en-US">
                <a:latin typeface="Times New Roman" panose="02020603050405020304" pitchFamily="18" charset="0"/>
                <a:cs typeface="Times New Roman" panose="02020603050405020304" pitchFamily="18" charset="0"/>
              </a:endParaRPr>
            </a:p>
          </p:txBody>
        </p:sp>
        <p:sp>
          <p:nvSpPr>
            <p:cNvPr id="19" name="TextBox 19"/>
            <p:cNvSpPr txBox="1"/>
            <p:nvPr/>
          </p:nvSpPr>
          <p:spPr>
            <a:xfrm>
              <a:off x="0" y="-95250"/>
              <a:ext cx="827852" cy="783746"/>
            </a:xfrm>
            <a:prstGeom prst="rect">
              <a:avLst/>
            </a:prstGeom>
          </p:spPr>
          <p:txBody>
            <a:bodyPr lIns="40640" tIns="40640" rIns="40640" bIns="40640" rtlCol="0" anchor="ctr"/>
            <a:lstStyle/>
            <a:p>
              <a:pPr algn="ctr">
                <a:lnSpc>
                  <a:spcPts val="5599"/>
                </a:lnSpc>
              </a:pPr>
              <a:r>
                <a:rPr lang="en-US" sz="3999" dirty="0">
                  <a:solidFill>
                    <a:srgbClr val="FFFFFF"/>
                  </a:solidFill>
                  <a:latin typeface="Times New Roman" panose="02020603050405020304" pitchFamily="18" charset="0"/>
                  <a:cs typeface="Times New Roman" panose="02020603050405020304" pitchFamily="18" charset="0"/>
                </a:rPr>
                <a:t>K-NN</a:t>
              </a:r>
            </a:p>
            <a:p>
              <a:pPr algn="ctr">
                <a:lnSpc>
                  <a:spcPts val="4256"/>
                </a:lnSpc>
              </a:pPr>
              <a:endParaRPr lang="en-US" sz="3999" dirty="0">
                <a:solidFill>
                  <a:srgbClr val="FFFFFF"/>
                </a:solidFill>
                <a:latin typeface="Times New Roman" panose="02020603050405020304" pitchFamily="18" charset="0"/>
                <a:cs typeface="Times New Roman" panose="02020603050405020304" pitchFamily="18" charset="0"/>
              </a:endParaRPr>
            </a:p>
          </p:txBody>
        </p:sp>
      </p:grpSp>
      <p:sp>
        <p:nvSpPr>
          <p:cNvPr id="20" name="TextBox 20"/>
          <p:cNvSpPr txBox="1"/>
          <p:nvPr/>
        </p:nvSpPr>
        <p:spPr>
          <a:xfrm>
            <a:off x="761000" y="244856"/>
            <a:ext cx="5440415" cy="504946"/>
          </a:xfrm>
          <a:prstGeom prst="rect">
            <a:avLst/>
          </a:prstGeom>
        </p:spPr>
        <p:txBody>
          <a:bodyPr wrap="square" lIns="0" tIns="0" rIns="0" bIns="0" rtlCol="0" anchor="t">
            <a:spAutoFit/>
          </a:bodyPr>
          <a:lstStyle/>
          <a:p>
            <a:pPr algn="ctr">
              <a:lnSpc>
                <a:spcPts val="4256"/>
              </a:lnSpc>
              <a:spcBef>
                <a:spcPct val="0"/>
              </a:spcBef>
            </a:pPr>
            <a:r>
              <a:rPr lang="en-US" sz="3040" u="sng" dirty="0">
                <a:solidFill>
                  <a:srgbClr val="000000"/>
                </a:solidFill>
                <a:latin typeface="Times New Roman" panose="02020603050405020304" pitchFamily="18" charset="0"/>
                <a:cs typeface="Times New Roman" panose="02020603050405020304" pitchFamily="18" charset="0"/>
              </a:rPr>
              <a:t>METHODS &amp; ACCURACY</a:t>
            </a:r>
          </a:p>
        </p:txBody>
      </p:sp>
      <p:pic>
        <p:nvPicPr>
          <p:cNvPr id="22" name="Picture 21" descr="A blue circle with a white bird in it&#10;&#10;Description automatically generated">
            <a:extLst>
              <a:ext uri="{FF2B5EF4-FFF2-40B4-BE49-F238E27FC236}">
                <a16:creationId xmlns:a16="http://schemas.microsoft.com/office/drawing/2014/main" id="{4FD4BB02-CF43-FFCB-8292-64EC70B6BD2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984978" y="2113204"/>
            <a:ext cx="7055555" cy="3340875"/>
          </a:xfrm>
          <a:prstGeom prst="rect">
            <a:avLst/>
          </a:prstGeom>
        </p:spPr>
      </p:pic>
      <p:sp>
        <p:nvSpPr>
          <p:cNvPr id="24" name="TextBox 23">
            <a:extLst>
              <a:ext uri="{FF2B5EF4-FFF2-40B4-BE49-F238E27FC236}">
                <a16:creationId xmlns:a16="http://schemas.microsoft.com/office/drawing/2014/main" id="{835AB4E2-9B3B-CC09-5720-35BA979B9536}"/>
              </a:ext>
            </a:extLst>
          </p:cNvPr>
          <p:cNvSpPr txBox="1"/>
          <p:nvPr/>
        </p:nvSpPr>
        <p:spPr>
          <a:xfrm>
            <a:off x="11307932" y="5857393"/>
            <a:ext cx="2604559"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Support Vector Machine</a:t>
            </a:r>
          </a:p>
        </p:txBody>
      </p:sp>
      <p:sp>
        <p:nvSpPr>
          <p:cNvPr id="25" name="TextBox 24">
            <a:extLst>
              <a:ext uri="{FF2B5EF4-FFF2-40B4-BE49-F238E27FC236}">
                <a16:creationId xmlns:a16="http://schemas.microsoft.com/office/drawing/2014/main" id="{83E0E55D-72E0-13C1-C053-EAF84375775B}"/>
              </a:ext>
            </a:extLst>
          </p:cNvPr>
          <p:cNvSpPr txBox="1"/>
          <p:nvPr/>
        </p:nvSpPr>
        <p:spPr>
          <a:xfrm>
            <a:off x="6416988" y="7068842"/>
            <a:ext cx="2155398"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K Nearest Neighbor</a:t>
            </a:r>
          </a:p>
        </p:txBody>
      </p:sp>
      <p:sp>
        <p:nvSpPr>
          <p:cNvPr id="26" name="TextBox 25">
            <a:extLst>
              <a:ext uri="{FF2B5EF4-FFF2-40B4-BE49-F238E27FC236}">
                <a16:creationId xmlns:a16="http://schemas.microsoft.com/office/drawing/2014/main" id="{AFD65F73-C3BA-7D83-6000-429F945CD7B9}"/>
              </a:ext>
            </a:extLst>
          </p:cNvPr>
          <p:cNvSpPr txBox="1"/>
          <p:nvPr/>
        </p:nvSpPr>
        <p:spPr>
          <a:xfrm>
            <a:off x="1379512" y="3460475"/>
            <a:ext cx="2514599"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Accuracy – 66.31%</a:t>
            </a:r>
          </a:p>
        </p:txBody>
      </p:sp>
      <p:sp>
        <p:nvSpPr>
          <p:cNvPr id="30" name="TextBox 29">
            <a:extLst>
              <a:ext uri="{FF2B5EF4-FFF2-40B4-BE49-F238E27FC236}">
                <a16:creationId xmlns:a16="http://schemas.microsoft.com/office/drawing/2014/main" id="{F4171E91-B6B8-3C55-B73A-C2898CCBDFF9}"/>
              </a:ext>
            </a:extLst>
          </p:cNvPr>
          <p:cNvSpPr txBox="1"/>
          <p:nvPr/>
        </p:nvSpPr>
        <p:spPr>
          <a:xfrm>
            <a:off x="11567441" y="3466550"/>
            <a:ext cx="2345049"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Accuracy – 66.61%</a:t>
            </a:r>
          </a:p>
        </p:txBody>
      </p:sp>
      <p:sp>
        <p:nvSpPr>
          <p:cNvPr id="31" name="TextBox 30">
            <a:extLst>
              <a:ext uri="{FF2B5EF4-FFF2-40B4-BE49-F238E27FC236}">
                <a16:creationId xmlns:a16="http://schemas.microsoft.com/office/drawing/2014/main" id="{B9AC6275-9154-4BD9-EAF7-03297EF24C5F}"/>
              </a:ext>
            </a:extLst>
          </p:cNvPr>
          <p:cNvSpPr txBox="1"/>
          <p:nvPr/>
        </p:nvSpPr>
        <p:spPr>
          <a:xfrm>
            <a:off x="11480800" y="6355644"/>
            <a:ext cx="2133600"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Accuracy – 66%</a:t>
            </a:r>
          </a:p>
        </p:txBody>
      </p:sp>
      <p:sp>
        <p:nvSpPr>
          <p:cNvPr id="32" name="TextBox 31">
            <a:extLst>
              <a:ext uri="{FF2B5EF4-FFF2-40B4-BE49-F238E27FC236}">
                <a16:creationId xmlns:a16="http://schemas.microsoft.com/office/drawing/2014/main" id="{C1B023AB-DC69-AD4E-46C9-00A9DB8A708D}"/>
              </a:ext>
            </a:extLst>
          </p:cNvPr>
          <p:cNvSpPr txBox="1"/>
          <p:nvPr/>
        </p:nvSpPr>
        <p:spPr>
          <a:xfrm>
            <a:off x="6416988" y="7410203"/>
            <a:ext cx="2630311"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Accuracy – 62.71%</a:t>
            </a:r>
          </a:p>
        </p:txBody>
      </p:sp>
      <p:sp>
        <p:nvSpPr>
          <p:cNvPr id="33" name="TextBox 32">
            <a:extLst>
              <a:ext uri="{FF2B5EF4-FFF2-40B4-BE49-F238E27FC236}">
                <a16:creationId xmlns:a16="http://schemas.microsoft.com/office/drawing/2014/main" id="{217B5829-329C-7C25-3839-5A134630829E}"/>
              </a:ext>
            </a:extLst>
          </p:cNvPr>
          <p:cNvSpPr txBox="1"/>
          <p:nvPr/>
        </p:nvSpPr>
        <p:spPr>
          <a:xfrm>
            <a:off x="1264357" y="6349937"/>
            <a:ext cx="2280354"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Accuracy – 66.32%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793F6-FEC8-1209-A1EF-0B22EBBE614F}"/>
              </a:ext>
            </a:extLst>
          </p:cNvPr>
          <p:cNvSpPr txBox="1"/>
          <p:nvPr/>
        </p:nvSpPr>
        <p:spPr>
          <a:xfrm>
            <a:off x="250068" y="78973"/>
            <a:ext cx="9887354"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Selecting Two Methods With Highest Accuracy</a:t>
            </a:r>
          </a:p>
        </p:txBody>
      </p:sp>
      <p:pic>
        <p:nvPicPr>
          <p:cNvPr id="13" name="Picture 12">
            <a:extLst>
              <a:ext uri="{FF2B5EF4-FFF2-40B4-BE49-F238E27FC236}">
                <a16:creationId xmlns:a16="http://schemas.microsoft.com/office/drawing/2014/main" id="{A3BAE56D-EC27-7408-0A23-28CA131A2F37}"/>
              </a:ext>
            </a:extLst>
          </p:cNvPr>
          <p:cNvPicPr>
            <a:picLocks noChangeAspect="1"/>
          </p:cNvPicPr>
          <p:nvPr/>
        </p:nvPicPr>
        <p:blipFill>
          <a:blip r:embed="rId2"/>
          <a:stretch>
            <a:fillRect/>
          </a:stretch>
        </p:blipFill>
        <p:spPr>
          <a:xfrm>
            <a:off x="7315201" y="2661910"/>
            <a:ext cx="7204279" cy="5567690"/>
          </a:xfrm>
          <a:prstGeom prst="rect">
            <a:avLst/>
          </a:prstGeom>
        </p:spPr>
      </p:pic>
      <p:pic>
        <p:nvPicPr>
          <p:cNvPr id="15" name="Picture 14">
            <a:extLst>
              <a:ext uri="{FF2B5EF4-FFF2-40B4-BE49-F238E27FC236}">
                <a16:creationId xmlns:a16="http://schemas.microsoft.com/office/drawing/2014/main" id="{749CB044-8CAD-365F-1212-456EBB182814}"/>
              </a:ext>
            </a:extLst>
          </p:cNvPr>
          <p:cNvPicPr>
            <a:picLocks noChangeAspect="1"/>
          </p:cNvPicPr>
          <p:nvPr/>
        </p:nvPicPr>
        <p:blipFill>
          <a:blip r:embed="rId3"/>
          <a:stretch>
            <a:fillRect/>
          </a:stretch>
        </p:blipFill>
        <p:spPr>
          <a:xfrm>
            <a:off x="1" y="2651342"/>
            <a:ext cx="7315200" cy="5578257"/>
          </a:xfrm>
          <a:prstGeom prst="rect">
            <a:avLst/>
          </a:prstGeom>
        </p:spPr>
      </p:pic>
      <p:sp>
        <p:nvSpPr>
          <p:cNvPr id="16" name="TextBox 15">
            <a:extLst>
              <a:ext uri="{FF2B5EF4-FFF2-40B4-BE49-F238E27FC236}">
                <a16:creationId xmlns:a16="http://schemas.microsoft.com/office/drawing/2014/main" id="{70521749-BFF8-D40F-F9B8-5C0CA3E21D60}"/>
              </a:ext>
            </a:extLst>
          </p:cNvPr>
          <p:cNvSpPr txBox="1"/>
          <p:nvPr/>
        </p:nvSpPr>
        <p:spPr>
          <a:xfrm>
            <a:off x="1253067" y="810947"/>
            <a:ext cx="3115733" cy="1015663"/>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Random Forest </a:t>
            </a:r>
            <a:r>
              <a:rPr lang="en-US" b="1" dirty="0">
                <a:latin typeface="Times New Roman" panose="02020603050405020304" pitchFamily="18" charset="0"/>
                <a:cs typeface="Times New Roman" panose="02020603050405020304" pitchFamily="18" charset="0"/>
              </a:rPr>
              <a:t>with accuracy of 66.32%</a:t>
            </a:r>
          </a:p>
          <a:p>
            <a:r>
              <a:rPr lang="en-US" b="1" dirty="0">
                <a:latin typeface="Times New Roman" panose="02020603050405020304" pitchFamily="18" charset="0"/>
                <a:cs typeface="Times New Roman" panose="02020603050405020304" pitchFamily="18" charset="0"/>
              </a:rPr>
              <a:t>Confusion Matrix:</a:t>
            </a:r>
          </a:p>
        </p:txBody>
      </p:sp>
      <p:sp>
        <p:nvSpPr>
          <p:cNvPr id="17" name="TextBox 16">
            <a:extLst>
              <a:ext uri="{FF2B5EF4-FFF2-40B4-BE49-F238E27FC236}">
                <a16:creationId xmlns:a16="http://schemas.microsoft.com/office/drawing/2014/main" id="{9D6B43A6-933D-1EB2-EB68-F15061FCEAE2}"/>
              </a:ext>
            </a:extLst>
          </p:cNvPr>
          <p:cNvSpPr txBox="1"/>
          <p:nvPr/>
        </p:nvSpPr>
        <p:spPr>
          <a:xfrm>
            <a:off x="8923867" y="852423"/>
            <a:ext cx="3381022" cy="1015663"/>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Gradient Boosting </a:t>
            </a:r>
            <a:r>
              <a:rPr lang="en-US" b="1" dirty="0">
                <a:latin typeface="Times New Roman" panose="02020603050405020304" pitchFamily="18" charset="0"/>
                <a:cs typeface="Times New Roman" panose="02020603050405020304" pitchFamily="18" charset="0"/>
              </a:rPr>
              <a:t>with accuracy of 66.61%</a:t>
            </a:r>
          </a:p>
          <a:p>
            <a:r>
              <a:rPr lang="en-US" b="1" dirty="0">
                <a:latin typeface="Times New Roman" panose="02020603050405020304" pitchFamily="18" charset="0"/>
                <a:cs typeface="Times New Roman" panose="02020603050405020304" pitchFamily="18" charset="0"/>
              </a:rPr>
              <a:t>Confusion Matrix</a:t>
            </a:r>
          </a:p>
        </p:txBody>
      </p:sp>
      <p:graphicFrame>
        <p:nvGraphicFramePr>
          <p:cNvPr id="18" name="Table 17">
            <a:extLst>
              <a:ext uri="{FF2B5EF4-FFF2-40B4-BE49-F238E27FC236}">
                <a16:creationId xmlns:a16="http://schemas.microsoft.com/office/drawing/2014/main" id="{43F224EA-1D1C-6DA7-A228-47BB361CFBAB}"/>
              </a:ext>
            </a:extLst>
          </p:cNvPr>
          <p:cNvGraphicFramePr>
            <a:graphicFrameLocks noGrp="1"/>
          </p:cNvGraphicFramePr>
          <p:nvPr>
            <p:extLst>
              <p:ext uri="{D42A27DB-BD31-4B8C-83A1-F6EECF244321}">
                <p14:modId xmlns:p14="http://schemas.microsoft.com/office/powerpoint/2010/main" val="1132898037"/>
              </p:ext>
            </p:extLst>
          </p:nvPr>
        </p:nvGraphicFramePr>
        <p:xfrm>
          <a:off x="1275645" y="1857681"/>
          <a:ext cx="2381956" cy="731520"/>
        </p:xfrm>
        <a:graphic>
          <a:graphicData uri="http://schemas.openxmlformats.org/drawingml/2006/table">
            <a:tbl>
              <a:tblPr bandRow="1">
                <a:tableStyleId>{5C22544A-7EE6-4342-B048-85BDC9FD1C3A}</a:tableStyleId>
              </a:tblPr>
              <a:tblGrid>
                <a:gridCol w="1190978">
                  <a:extLst>
                    <a:ext uri="{9D8B030D-6E8A-4147-A177-3AD203B41FA5}">
                      <a16:colId xmlns:a16="http://schemas.microsoft.com/office/drawing/2014/main" val="1854622903"/>
                    </a:ext>
                  </a:extLst>
                </a:gridCol>
                <a:gridCol w="1190978">
                  <a:extLst>
                    <a:ext uri="{9D8B030D-6E8A-4147-A177-3AD203B41FA5}">
                      <a16:colId xmlns:a16="http://schemas.microsoft.com/office/drawing/2014/main" val="3404120228"/>
                    </a:ext>
                  </a:extLst>
                </a:gridCol>
              </a:tblGrid>
              <a:tr h="0">
                <a:tc>
                  <a:txBody>
                    <a:bodyPr/>
                    <a:lstStyle/>
                    <a:p>
                      <a:r>
                        <a:rPr lang="en-US" dirty="0"/>
                        <a:t>98545</a:t>
                      </a:r>
                    </a:p>
                  </a:txBody>
                  <a:tcPr/>
                </a:tc>
                <a:tc>
                  <a:txBody>
                    <a:bodyPr/>
                    <a:lstStyle/>
                    <a:p>
                      <a:r>
                        <a:rPr lang="en-US" dirty="0"/>
                        <a:t>60949</a:t>
                      </a:r>
                    </a:p>
                  </a:txBody>
                  <a:tcPr/>
                </a:tc>
                <a:extLst>
                  <a:ext uri="{0D108BD9-81ED-4DB2-BD59-A6C34878D82A}">
                    <a16:rowId xmlns:a16="http://schemas.microsoft.com/office/drawing/2014/main" val="2548817517"/>
                  </a:ext>
                </a:extLst>
              </a:tr>
              <a:tr h="0">
                <a:tc>
                  <a:txBody>
                    <a:bodyPr/>
                    <a:lstStyle/>
                    <a:p>
                      <a:r>
                        <a:rPr lang="en-US" dirty="0"/>
                        <a:t>46812</a:t>
                      </a:r>
                    </a:p>
                  </a:txBody>
                  <a:tcPr/>
                </a:tc>
                <a:tc>
                  <a:txBody>
                    <a:bodyPr/>
                    <a:lstStyle/>
                    <a:p>
                      <a:r>
                        <a:rPr lang="en-US" dirty="0"/>
                        <a:t>113694</a:t>
                      </a:r>
                    </a:p>
                  </a:txBody>
                  <a:tcPr/>
                </a:tc>
                <a:extLst>
                  <a:ext uri="{0D108BD9-81ED-4DB2-BD59-A6C34878D82A}">
                    <a16:rowId xmlns:a16="http://schemas.microsoft.com/office/drawing/2014/main" val="242203856"/>
                  </a:ext>
                </a:extLst>
              </a:tr>
            </a:tbl>
          </a:graphicData>
        </a:graphic>
      </p:graphicFrame>
      <p:graphicFrame>
        <p:nvGraphicFramePr>
          <p:cNvPr id="19" name="Table 18">
            <a:extLst>
              <a:ext uri="{FF2B5EF4-FFF2-40B4-BE49-F238E27FC236}">
                <a16:creationId xmlns:a16="http://schemas.microsoft.com/office/drawing/2014/main" id="{E3A1EA7D-B22C-412A-4A00-0C6A2D16411E}"/>
              </a:ext>
            </a:extLst>
          </p:cNvPr>
          <p:cNvGraphicFramePr>
            <a:graphicFrameLocks noGrp="1"/>
          </p:cNvGraphicFramePr>
          <p:nvPr>
            <p:extLst>
              <p:ext uri="{D42A27DB-BD31-4B8C-83A1-F6EECF244321}">
                <p14:modId xmlns:p14="http://schemas.microsoft.com/office/powerpoint/2010/main" val="961905831"/>
              </p:ext>
            </p:extLst>
          </p:nvPr>
        </p:nvGraphicFramePr>
        <p:xfrm>
          <a:off x="8923867" y="1859830"/>
          <a:ext cx="2381956" cy="731520"/>
        </p:xfrm>
        <a:graphic>
          <a:graphicData uri="http://schemas.openxmlformats.org/drawingml/2006/table">
            <a:tbl>
              <a:tblPr bandRow="1">
                <a:tableStyleId>{5C22544A-7EE6-4342-B048-85BDC9FD1C3A}</a:tableStyleId>
              </a:tblPr>
              <a:tblGrid>
                <a:gridCol w="1190978">
                  <a:extLst>
                    <a:ext uri="{9D8B030D-6E8A-4147-A177-3AD203B41FA5}">
                      <a16:colId xmlns:a16="http://schemas.microsoft.com/office/drawing/2014/main" val="1854622903"/>
                    </a:ext>
                  </a:extLst>
                </a:gridCol>
                <a:gridCol w="1190978">
                  <a:extLst>
                    <a:ext uri="{9D8B030D-6E8A-4147-A177-3AD203B41FA5}">
                      <a16:colId xmlns:a16="http://schemas.microsoft.com/office/drawing/2014/main" val="3404120228"/>
                    </a:ext>
                  </a:extLst>
                </a:gridCol>
              </a:tblGrid>
              <a:tr h="0">
                <a:tc>
                  <a:txBody>
                    <a:bodyPr/>
                    <a:lstStyle/>
                    <a:p>
                      <a:r>
                        <a:rPr lang="en-US" dirty="0"/>
                        <a:t>100190 </a:t>
                      </a:r>
                    </a:p>
                  </a:txBody>
                  <a:tcPr/>
                </a:tc>
                <a:tc>
                  <a:txBody>
                    <a:bodyPr/>
                    <a:lstStyle/>
                    <a:p>
                      <a:r>
                        <a:rPr lang="en-US" dirty="0"/>
                        <a:t>59304</a:t>
                      </a:r>
                    </a:p>
                  </a:txBody>
                  <a:tcPr/>
                </a:tc>
                <a:extLst>
                  <a:ext uri="{0D108BD9-81ED-4DB2-BD59-A6C34878D82A}">
                    <a16:rowId xmlns:a16="http://schemas.microsoft.com/office/drawing/2014/main" val="2548817517"/>
                  </a:ext>
                </a:extLst>
              </a:tr>
              <a:tr h="0">
                <a:tc>
                  <a:txBody>
                    <a:bodyPr/>
                    <a:lstStyle/>
                    <a:p>
                      <a:r>
                        <a:rPr lang="en-US" dirty="0"/>
                        <a:t>47537</a:t>
                      </a:r>
                    </a:p>
                  </a:txBody>
                  <a:tcPr/>
                </a:tc>
                <a:tc>
                  <a:txBody>
                    <a:bodyPr/>
                    <a:lstStyle/>
                    <a:p>
                      <a:r>
                        <a:rPr lang="en-US" dirty="0"/>
                        <a:t>112969</a:t>
                      </a:r>
                    </a:p>
                  </a:txBody>
                  <a:tcPr/>
                </a:tc>
                <a:extLst>
                  <a:ext uri="{0D108BD9-81ED-4DB2-BD59-A6C34878D82A}">
                    <a16:rowId xmlns:a16="http://schemas.microsoft.com/office/drawing/2014/main" val="242203856"/>
                  </a:ext>
                </a:extLst>
              </a:tr>
            </a:tbl>
          </a:graphicData>
        </a:graphic>
      </p:graphicFrame>
    </p:spTree>
    <p:extLst>
      <p:ext uri="{BB962C8B-B14F-4D97-AF65-F5344CB8AC3E}">
        <p14:creationId xmlns:p14="http://schemas.microsoft.com/office/powerpoint/2010/main" val="2606268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0E40F4-278B-2320-B8C2-0E15656EB628}"/>
              </a:ext>
            </a:extLst>
          </p:cNvPr>
          <p:cNvSpPr txBox="1"/>
          <p:nvPr/>
        </p:nvSpPr>
        <p:spPr>
          <a:xfrm>
            <a:off x="9753600" y="2172335"/>
            <a:ext cx="431235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 Features of Gradient Boosting</a:t>
            </a:r>
          </a:p>
        </p:txBody>
      </p:sp>
      <p:pic>
        <p:nvPicPr>
          <p:cNvPr id="8" name="Picture 7">
            <a:extLst>
              <a:ext uri="{FF2B5EF4-FFF2-40B4-BE49-F238E27FC236}">
                <a16:creationId xmlns:a16="http://schemas.microsoft.com/office/drawing/2014/main" id="{7158AB02-EB46-F818-5B37-BBFC5D2C7A22}"/>
              </a:ext>
            </a:extLst>
          </p:cNvPr>
          <p:cNvPicPr>
            <a:picLocks noChangeAspect="1"/>
          </p:cNvPicPr>
          <p:nvPr/>
        </p:nvPicPr>
        <p:blipFill>
          <a:blip r:embed="rId2"/>
          <a:stretch>
            <a:fillRect/>
          </a:stretch>
        </p:blipFill>
        <p:spPr>
          <a:xfrm>
            <a:off x="0" y="0"/>
            <a:ext cx="8413277" cy="4244622"/>
          </a:xfrm>
          <a:prstGeom prst="rect">
            <a:avLst/>
          </a:prstGeom>
        </p:spPr>
      </p:pic>
      <p:pic>
        <p:nvPicPr>
          <p:cNvPr id="10" name="Picture 9">
            <a:extLst>
              <a:ext uri="{FF2B5EF4-FFF2-40B4-BE49-F238E27FC236}">
                <a16:creationId xmlns:a16="http://schemas.microsoft.com/office/drawing/2014/main" id="{BF5E4F1E-1D93-6914-11BD-ED868B5E7951}"/>
              </a:ext>
            </a:extLst>
          </p:cNvPr>
          <p:cNvPicPr>
            <a:picLocks noChangeAspect="1"/>
          </p:cNvPicPr>
          <p:nvPr/>
        </p:nvPicPr>
        <p:blipFill>
          <a:blip r:embed="rId3"/>
          <a:stretch>
            <a:fillRect/>
          </a:stretch>
        </p:blipFill>
        <p:spPr>
          <a:xfrm>
            <a:off x="6070369" y="4291375"/>
            <a:ext cx="8413276" cy="3938225"/>
          </a:xfrm>
          <a:prstGeom prst="rect">
            <a:avLst/>
          </a:prstGeom>
        </p:spPr>
      </p:pic>
      <p:sp>
        <p:nvSpPr>
          <p:cNvPr id="12" name="TextBox 11">
            <a:extLst>
              <a:ext uri="{FF2B5EF4-FFF2-40B4-BE49-F238E27FC236}">
                <a16:creationId xmlns:a16="http://schemas.microsoft.com/office/drawing/2014/main" id="{324D4AA1-A4BA-E325-2E42-2682FE113FD5}"/>
              </a:ext>
            </a:extLst>
          </p:cNvPr>
          <p:cNvSpPr txBox="1"/>
          <p:nvPr/>
        </p:nvSpPr>
        <p:spPr>
          <a:xfrm>
            <a:off x="812800" y="6399445"/>
            <a:ext cx="3815644"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 Features of Random Forest</a:t>
            </a:r>
          </a:p>
        </p:txBody>
      </p:sp>
    </p:spTree>
    <p:extLst>
      <p:ext uri="{BB962C8B-B14F-4D97-AF65-F5344CB8AC3E}">
        <p14:creationId xmlns:p14="http://schemas.microsoft.com/office/powerpoint/2010/main" val="227913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61EEF8-78B4-9254-2E69-34F936383EE6}"/>
              </a:ext>
            </a:extLst>
          </p:cNvPr>
          <p:cNvSpPr>
            <a:spLocks noChangeArrowheads="1"/>
          </p:cNvSpPr>
          <p:nvPr/>
        </p:nvSpPr>
        <p:spPr bwMode="auto">
          <a:xfrm rot="10800000" flipV="1">
            <a:off x="169332" y="1710687"/>
            <a:ext cx="1446106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can be challenging to understand the platform's informal, colloquial language. </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Even sophisticated natural language processing algorithms can become confused by slang, irony, and intricate contextual clues.</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Depending on one's viewpoint, the same text might express wildly disparate emotions. </a:t>
            </a:r>
          </a:p>
          <a:p>
            <a:pPr marR="0" lvl="0" algn="l" defTabSz="914400" rtl="0" eaLnBrk="0" fontAlgn="base" latinLnBrk="0" hangingPunct="0">
              <a:lnSpc>
                <a:spcPct val="100000"/>
              </a:lnSpc>
              <a:spcBef>
                <a:spcPct val="0"/>
              </a:spcBef>
              <a:spcAft>
                <a:spcPct val="0"/>
              </a:spcAft>
              <a:buClrTx/>
              <a:buSzTx/>
              <a:tabLst/>
            </a:pPr>
            <a:endParaRPr lang="en-US" altLang="en-US" sz="24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Annotator bias and interpretation can play a major role in determining the emotional tone of a tweet, This may result in inconsistent labelling. </a:t>
            </a:r>
          </a:p>
          <a:p>
            <a:pPr marR="0" lvl="0" algn="l" defTabSz="914400" rtl="0" eaLnBrk="0" fontAlgn="base" latinLnBrk="0" hangingPunct="0">
              <a:lnSpc>
                <a:spcPct val="100000"/>
              </a:lnSpc>
              <a:spcBef>
                <a:spcPct val="0"/>
              </a:spcBef>
              <a:spcAft>
                <a:spcPct val="0"/>
              </a:spcAft>
              <a:buClrTx/>
              <a:buSzTx/>
              <a:tabLst/>
            </a:pPr>
            <a:endParaRPr lang="en-US" altLang="en-US" sz="24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is unable to distinguish between everyday language and sarcasm. Additionally, its capacity to manage word non-linearity is restricted. </a:t>
            </a:r>
            <a:b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699B125-7048-7195-2F48-213448AE236B}"/>
              </a:ext>
            </a:extLst>
          </p:cNvPr>
          <p:cNvSpPr txBox="1"/>
          <p:nvPr/>
        </p:nvSpPr>
        <p:spPr>
          <a:xfrm>
            <a:off x="169332" y="534635"/>
            <a:ext cx="7315200" cy="729495"/>
          </a:xfrm>
          <a:prstGeom prst="rect">
            <a:avLst/>
          </a:prstGeom>
          <a:noFill/>
        </p:spPr>
        <p:txBody>
          <a:bodyPr wrap="square">
            <a:spAutoFit/>
          </a:bodyPr>
          <a:lstStyle/>
          <a:p>
            <a:pPr marL="0" indent="0">
              <a:lnSpc>
                <a:spcPts val="5468"/>
              </a:lnSpc>
              <a:buNone/>
            </a:pPr>
            <a:r>
              <a:rPr lang="en-US" sz="3600" b="1" dirty="0">
                <a:solidFill>
                  <a:srgbClr val="000000"/>
                </a:solidFill>
                <a:latin typeface="Times New Roman" panose="02020603050405020304" pitchFamily="18" charset="0"/>
                <a:ea typeface="p22-mackinac-pro" pitchFamily="34" charset="-122"/>
                <a:cs typeface="Times New Roman" panose="02020603050405020304" pitchFamily="18" charset="0"/>
              </a:rPr>
              <a:t>Challenges and Limitations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2952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1285399" y="849511"/>
            <a:ext cx="5863114"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Practical Implication</a:t>
            </a:r>
            <a:endParaRPr lang="en-US" sz="4374" dirty="0"/>
          </a:p>
        </p:txBody>
      </p:sp>
      <p:pic>
        <p:nvPicPr>
          <p:cNvPr id="5" name="Image 1" descr="preencoded.png"/>
          <p:cNvPicPr>
            <a:picLocks noChangeAspect="1"/>
          </p:cNvPicPr>
          <p:nvPr/>
        </p:nvPicPr>
        <p:blipFill>
          <a:blip r:embed="rId5"/>
          <a:stretch>
            <a:fillRect/>
          </a:stretch>
        </p:blipFill>
        <p:spPr>
          <a:xfrm>
            <a:off x="1438121" y="2605885"/>
            <a:ext cx="2926272" cy="1808536"/>
          </a:xfrm>
          <a:prstGeom prst="rect">
            <a:avLst/>
          </a:prstGeom>
        </p:spPr>
      </p:pic>
      <p:sp>
        <p:nvSpPr>
          <p:cNvPr id="6" name="Text 2"/>
          <p:cNvSpPr/>
          <p:nvPr/>
        </p:nvSpPr>
        <p:spPr>
          <a:xfrm>
            <a:off x="1438120" y="4720919"/>
            <a:ext cx="2988505" cy="965207"/>
          </a:xfrm>
          <a:prstGeom prst="rect">
            <a:avLst/>
          </a:prstGeom>
          <a:noFill/>
          <a:ln/>
        </p:spPr>
        <p:txBody>
          <a:bodyPr wrap="square" rtlCol="0" anchor="t"/>
          <a:lstStyle/>
          <a:p>
            <a:pPr marL="0" indent="0" algn="l">
              <a:lnSpc>
                <a:spcPts val="2734"/>
              </a:lnSpc>
              <a:buNone/>
            </a:pPr>
            <a:r>
              <a:rPr lang="en-US" sz="2800" b="1" dirty="0">
                <a:solidFill>
                  <a:srgbClr val="272525"/>
                </a:solidFill>
                <a:latin typeface="p22-mackinac-pro" pitchFamily="34" charset="0"/>
                <a:ea typeface="p22-mackinac-pro" pitchFamily="34" charset="-122"/>
                <a:cs typeface="p22-mackinac-pro" pitchFamily="34" charset="-120"/>
              </a:rPr>
              <a:t>User mental state monitoring</a:t>
            </a:r>
            <a:endParaRPr lang="en-US" sz="2800" dirty="0"/>
          </a:p>
        </p:txBody>
      </p:sp>
      <p:sp>
        <p:nvSpPr>
          <p:cNvPr id="7" name="Text 3"/>
          <p:cNvSpPr/>
          <p:nvPr/>
        </p:nvSpPr>
        <p:spPr>
          <a:xfrm>
            <a:off x="2037993" y="4720919"/>
            <a:ext cx="2388632" cy="2843213"/>
          </a:xfrm>
          <a:prstGeom prst="rect">
            <a:avLst/>
          </a:prstGeom>
          <a:noFill/>
          <a:ln/>
        </p:spPr>
        <p:txBody>
          <a:bodyPr wrap="square" rtlCol="0" anchor="t"/>
          <a:lstStyle/>
          <a:p>
            <a:pPr marL="0" indent="0" algn="l">
              <a:lnSpc>
                <a:spcPts val="2799"/>
              </a:lnSpc>
              <a:buNone/>
            </a:pPr>
            <a:endParaRPr lang="en-US" sz="1750" dirty="0"/>
          </a:p>
        </p:txBody>
      </p:sp>
      <p:pic>
        <p:nvPicPr>
          <p:cNvPr id="8" name="Image 2" descr="preencoded.png"/>
          <p:cNvPicPr>
            <a:picLocks noChangeAspect="1"/>
          </p:cNvPicPr>
          <p:nvPr/>
        </p:nvPicPr>
        <p:blipFill>
          <a:blip r:embed="rId6"/>
          <a:stretch>
            <a:fillRect/>
          </a:stretch>
        </p:blipFill>
        <p:spPr>
          <a:xfrm>
            <a:off x="4670369" y="2605885"/>
            <a:ext cx="2926271" cy="1808536"/>
          </a:xfrm>
          <a:prstGeom prst="rect">
            <a:avLst/>
          </a:prstGeom>
        </p:spPr>
      </p:pic>
      <p:sp>
        <p:nvSpPr>
          <p:cNvPr id="9" name="Text 4"/>
          <p:cNvSpPr/>
          <p:nvPr/>
        </p:nvSpPr>
        <p:spPr>
          <a:xfrm>
            <a:off x="4595215" y="4740324"/>
            <a:ext cx="2388632" cy="694373"/>
          </a:xfrm>
          <a:prstGeom prst="rect">
            <a:avLst/>
          </a:prstGeom>
          <a:noFill/>
          <a:ln/>
        </p:spPr>
        <p:txBody>
          <a:bodyPr wrap="square" rtlCol="0" anchor="t"/>
          <a:lstStyle/>
          <a:p>
            <a:pPr marL="0" indent="0" algn="l">
              <a:lnSpc>
                <a:spcPts val="2734"/>
              </a:lnSpc>
              <a:buNone/>
            </a:pPr>
            <a:r>
              <a:rPr lang="en-US" sz="2800" b="1" dirty="0">
                <a:solidFill>
                  <a:srgbClr val="272525"/>
                </a:solidFill>
                <a:latin typeface="p22-mackinac-pro" pitchFamily="34" charset="0"/>
                <a:ea typeface="p22-mackinac-pro" pitchFamily="34" charset="-122"/>
                <a:cs typeface="p22-mackinac-pro" pitchFamily="34" charset="-120"/>
              </a:rPr>
              <a:t>Financial forecasting</a:t>
            </a:r>
            <a:endParaRPr lang="en-US" sz="2800" dirty="0"/>
          </a:p>
        </p:txBody>
      </p:sp>
      <p:sp>
        <p:nvSpPr>
          <p:cNvPr id="10" name="Text 5"/>
          <p:cNvSpPr/>
          <p:nvPr/>
        </p:nvSpPr>
        <p:spPr>
          <a:xfrm>
            <a:off x="4759881" y="4553307"/>
            <a:ext cx="2388632" cy="2132409"/>
          </a:xfrm>
          <a:prstGeom prst="rect">
            <a:avLst/>
          </a:prstGeom>
          <a:noFill/>
          <a:ln/>
        </p:spPr>
        <p:txBody>
          <a:bodyPr wrap="square" rtlCol="0" anchor="t"/>
          <a:lstStyle/>
          <a:p>
            <a:pPr marL="0" indent="0" algn="l">
              <a:lnSpc>
                <a:spcPts val="2799"/>
              </a:lnSpc>
              <a:buNone/>
            </a:pPr>
            <a:endParaRPr lang="en-US" sz="1750" dirty="0"/>
          </a:p>
        </p:txBody>
      </p:sp>
      <p:pic>
        <p:nvPicPr>
          <p:cNvPr id="11" name="Image 3" descr="preencoded.png"/>
          <p:cNvPicPr>
            <a:picLocks noChangeAspect="1"/>
          </p:cNvPicPr>
          <p:nvPr/>
        </p:nvPicPr>
        <p:blipFill>
          <a:blip r:embed="rId7"/>
          <a:stretch>
            <a:fillRect/>
          </a:stretch>
        </p:blipFill>
        <p:spPr>
          <a:xfrm>
            <a:off x="7840384" y="2605885"/>
            <a:ext cx="2926272" cy="1808536"/>
          </a:xfrm>
          <a:prstGeom prst="rect">
            <a:avLst/>
          </a:prstGeom>
        </p:spPr>
      </p:pic>
      <p:sp>
        <p:nvSpPr>
          <p:cNvPr id="12" name="Text 6"/>
          <p:cNvSpPr/>
          <p:nvPr/>
        </p:nvSpPr>
        <p:spPr>
          <a:xfrm>
            <a:off x="7903577" y="4697731"/>
            <a:ext cx="2388632" cy="694373"/>
          </a:xfrm>
          <a:prstGeom prst="rect">
            <a:avLst/>
          </a:prstGeom>
          <a:noFill/>
          <a:ln/>
        </p:spPr>
        <p:txBody>
          <a:bodyPr wrap="square" rtlCol="0" anchor="t"/>
          <a:lstStyle/>
          <a:p>
            <a:pPr marL="0" indent="0" algn="l">
              <a:lnSpc>
                <a:spcPts val="2734"/>
              </a:lnSpc>
              <a:buNone/>
            </a:pPr>
            <a:r>
              <a:rPr lang="en-US" sz="2800" b="1" dirty="0">
                <a:solidFill>
                  <a:srgbClr val="272525"/>
                </a:solidFill>
                <a:latin typeface="p22-mackinac-pro" pitchFamily="34" charset="0"/>
                <a:ea typeface="p22-mackinac-pro" pitchFamily="34" charset="-122"/>
                <a:cs typeface="p22-mackinac-pro" pitchFamily="34" charset="-120"/>
              </a:rPr>
              <a:t>Brand reputation management</a:t>
            </a:r>
            <a:endParaRPr lang="en-US" sz="2800" dirty="0"/>
          </a:p>
        </p:txBody>
      </p:sp>
      <p:sp>
        <p:nvSpPr>
          <p:cNvPr id="13" name="Text 7"/>
          <p:cNvSpPr/>
          <p:nvPr/>
        </p:nvSpPr>
        <p:spPr>
          <a:xfrm>
            <a:off x="7481768" y="4697731"/>
            <a:ext cx="2388632" cy="2843213"/>
          </a:xfrm>
          <a:prstGeom prst="rect">
            <a:avLst/>
          </a:prstGeom>
          <a:noFill/>
          <a:ln/>
        </p:spPr>
        <p:txBody>
          <a:bodyPr wrap="square" rtlCol="0" anchor="t"/>
          <a:lstStyle/>
          <a:p>
            <a:pPr marL="0" indent="0" algn="l">
              <a:lnSpc>
                <a:spcPts val="2799"/>
              </a:lnSpc>
              <a:buNone/>
            </a:pPr>
            <a:endParaRPr lang="en-US" sz="1750" dirty="0"/>
          </a:p>
        </p:txBody>
      </p:sp>
      <p:pic>
        <p:nvPicPr>
          <p:cNvPr id="14" name="Image 4" descr="preencoded.png"/>
          <p:cNvPicPr>
            <a:picLocks noChangeAspect="1"/>
          </p:cNvPicPr>
          <p:nvPr/>
        </p:nvPicPr>
        <p:blipFill>
          <a:blip r:embed="rId8"/>
          <a:stretch>
            <a:fillRect/>
          </a:stretch>
        </p:blipFill>
        <p:spPr>
          <a:xfrm>
            <a:off x="11047274" y="2605885"/>
            <a:ext cx="2926418" cy="1808536"/>
          </a:xfrm>
          <a:prstGeom prst="rect">
            <a:avLst/>
          </a:prstGeom>
        </p:spPr>
      </p:pic>
      <p:sp>
        <p:nvSpPr>
          <p:cNvPr id="15" name="Text 8"/>
          <p:cNvSpPr/>
          <p:nvPr/>
        </p:nvSpPr>
        <p:spPr>
          <a:xfrm>
            <a:off x="11047274" y="4745165"/>
            <a:ext cx="2388751" cy="347186"/>
          </a:xfrm>
          <a:prstGeom prst="rect">
            <a:avLst/>
          </a:prstGeom>
          <a:noFill/>
          <a:ln/>
        </p:spPr>
        <p:txBody>
          <a:bodyPr wrap="none" rtlCol="0" anchor="t"/>
          <a:lstStyle/>
          <a:p>
            <a:pPr marL="0" indent="0" algn="l">
              <a:lnSpc>
                <a:spcPts val="2734"/>
              </a:lnSpc>
              <a:buNone/>
            </a:pPr>
            <a:r>
              <a:rPr lang="en-US" sz="2800" b="1" dirty="0">
                <a:solidFill>
                  <a:srgbClr val="272525"/>
                </a:solidFill>
                <a:latin typeface="p22-mackinac-pro" pitchFamily="34" charset="0"/>
                <a:ea typeface="p22-mackinac-pro" pitchFamily="34" charset="-122"/>
                <a:cs typeface="p22-mackinac-pro" pitchFamily="34" charset="-120"/>
              </a:rPr>
              <a:t>Political polling</a:t>
            </a:r>
            <a:endParaRPr lang="en-US" sz="2800" dirty="0"/>
          </a:p>
        </p:txBody>
      </p:sp>
      <p:sp>
        <p:nvSpPr>
          <p:cNvPr id="16" name="Text 9"/>
          <p:cNvSpPr/>
          <p:nvPr/>
        </p:nvSpPr>
        <p:spPr>
          <a:xfrm>
            <a:off x="10203656" y="4206121"/>
            <a:ext cx="2388751" cy="2132409"/>
          </a:xfrm>
          <a:prstGeom prst="rect">
            <a:avLst/>
          </a:prstGeom>
          <a:noFill/>
          <a:ln/>
        </p:spPr>
        <p:txBody>
          <a:bodyPr wrap="square" rtlCol="0" anchor="t"/>
          <a:lstStyle/>
          <a:p>
            <a:pPr marL="0" indent="0" algn="l">
              <a:lnSpc>
                <a:spcPts val="2799"/>
              </a:lnSpc>
              <a:buNone/>
            </a:pPr>
            <a:endParaRPr lang="en-US" sz="1750" dirty="0"/>
          </a:p>
        </p:txBody>
      </p:sp>
    </p:spTree>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pic>
        <p:nvPicPr>
          <p:cNvPr id="4" name="Image 1" descr="preencoded.png"/>
          <p:cNvPicPr>
            <a:picLocks noChangeAspect="1"/>
          </p:cNvPicPr>
          <p:nvPr/>
        </p:nvPicPr>
        <p:blipFill>
          <a:blip r:embed="rId5"/>
          <a:stretch>
            <a:fillRect/>
          </a:stretch>
        </p:blipFill>
        <p:spPr>
          <a:xfrm>
            <a:off x="9151620" y="0"/>
            <a:ext cx="5486400" cy="8229600"/>
          </a:xfrm>
          <a:prstGeom prst="rect">
            <a:avLst/>
          </a:prstGeom>
        </p:spPr>
      </p:pic>
      <p:sp>
        <p:nvSpPr>
          <p:cNvPr id="5" name="Text 1"/>
          <p:cNvSpPr/>
          <p:nvPr/>
        </p:nvSpPr>
        <p:spPr>
          <a:xfrm>
            <a:off x="284018" y="0"/>
            <a:ext cx="8666018" cy="1916430"/>
          </a:xfrm>
          <a:prstGeom prst="rect">
            <a:avLst/>
          </a:prstGeom>
          <a:noFill/>
          <a:ln/>
        </p:spPr>
        <p:txBody>
          <a:bodyPr wrap="square" rtlCol="0" anchor="t"/>
          <a:lstStyle/>
          <a:p>
            <a:pPr marL="0" indent="0">
              <a:lnSpc>
                <a:spcPts val="7545"/>
              </a:lnSpc>
              <a:buNone/>
            </a:pPr>
            <a:r>
              <a:rPr lang="en-US" sz="4800" b="1" dirty="0">
                <a:solidFill>
                  <a:srgbClr val="000000"/>
                </a:solidFill>
                <a:latin typeface="p22-mackinac-pro" pitchFamily="34" charset="0"/>
                <a:ea typeface="p22-mackinac-pro" pitchFamily="34" charset="-122"/>
                <a:cs typeface="p22-mackinac-pro" pitchFamily="34" charset="-120"/>
              </a:rPr>
              <a:t>Conclusion and Future Directions</a:t>
            </a:r>
            <a:endParaRPr lang="en-US" sz="4800" dirty="0"/>
          </a:p>
        </p:txBody>
      </p:sp>
      <p:sp>
        <p:nvSpPr>
          <p:cNvPr id="7" name="Text 3"/>
          <p:cNvSpPr/>
          <p:nvPr/>
        </p:nvSpPr>
        <p:spPr>
          <a:xfrm>
            <a:off x="833199" y="4831437"/>
            <a:ext cx="7477601" cy="2487811"/>
          </a:xfrm>
          <a:prstGeom prst="rect">
            <a:avLst/>
          </a:prstGeom>
          <a:noFill/>
          <a:ln/>
        </p:spPr>
        <p:txBody>
          <a:bodyPr wrap="square" rtlCol="0" anchor="t"/>
          <a:lstStyle/>
          <a:p>
            <a:pPr marL="0" indent="0">
              <a:lnSpc>
                <a:spcPts val="2799"/>
              </a:lnSpc>
              <a:buNone/>
            </a:pPr>
            <a:endParaRPr lang="en-US" sz="1750" dirty="0"/>
          </a:p>
        </p:txBody>
      </p:sp>
      <p:sp>
        <p:nvSpPr>
          <p:cNvPr id="8" name="TextBox 7">
            <a:extLst>
              <a:ext uri="{FF2B5EF4-FFF2-40B4-BE49-F238E27FC236}">
                <a16:creationId xmlns:a16="http://schemas.microsoft.com/office/drawing/2014/main" id="{B87C139A-ADCA-8140-0EF0-A7A160E44C6B}"/>
              </a:ext>
            </a:extLst>
          </p:cNvPr>
          <p:cNvSpPr txBox="1"/>
          <p:nvPr/>
        </p:nvSpPr>
        <p:spPr>
          <a:xfrm>
            <a:off x="284018" y="2757055"/>
            <a:ext cx="8485909" cy="646331"/>
          </a:xfrm>
          <a:prstGeom prst="rect">
            <a:avLst/>
          </a:prstGeom>
          <a:noFill/>
        </p:spPr>
        <p:txBody>
          <a:bodyPr wrap="square" rtlCol="0">
            <a:spAutoFit/>
          </a:bodyPr>
          <a:lstStyle/>
          <a:p>
            <a:r>
              <a:rPr lang="en-US" dirty="0"/>
              <a:t>In this presentation we came across some of the powerful uses of </a:t>
            </a:r>
            <a:r>
              <a:rPr lang="en-US" dirty="0" err="1"/>
              <a:t>semental</a:t>
            </a:r>
            <a:r>
              <a:rPr lang="en-US" dirty="0"/>
              <a:t> analysis.</a:t>
            </a:r>
          </a:p>
          <a:p>
            <a:r>
              <a:rPr lang="en-US" dirty="0"/>
              <a:t>Each</a:t>
            </a:r>
          </a:p>
        </p:txBody>
      </p:sp>
    </p:spTree>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5"/>
          <a:stretch>
            <a:fillRect/>
          </a:stretch>
        </p:blipFill>
        <p:spPr>
          <a:xfrm>
            <a:off x="8919996" y="0"/>
            <a:ext cx="5718024" cy="8229600"/>
          </a:xfrm>
          <a:prstGeom prst="rect">
            <a:avLst/>
          </a:prstGeom>
        </p:spPr>
      </p:pic>
      <p:sp>
        <p:nvSpPr>
          <p:cNvPr id="5" name="Text 1"/>
          <p:cNvSpPr/>
          <p:nvPr/>
        </p:nvSpPr>
        <p:spPr>
          <a:xfrm>
            <a:off x="95162" y="596348"/>
            <a:ext cx="8817213" cy="1041621"/>
          </a:xfrm>
          <a:prstGeom prst="rect">
            <a:avLst/>
          </a:prstGeom>
          <a:noFill/>
          <a:ln/>
        </p:spPr>
        <p:txBody>
          <a:bodyPr wrap="square" rtlCol="0" anchor="t"/>
          <a:lstStyle/>
          <a:p>
            <a:pPr marL="0" indent="0" algn="ctr">
              <a:lnSpc>
                <a:spcPts val="7545"/>
              </a:lnSpc>
              <a:buNone/>
            </a:pPr>
            <a:r>
              <a:rPr lang="en-US" sz="6036" b="1" dirty="0">
                <a:solidFill>
                  <a:srgbClr val="000000"/>
                </a:solidFill>
                <a:latin typeface="Times New Roman" panose="02020603050405020304" pitchFamily="18" charset="0"/>
                <a:ea typeface="p22-mackinac-pro" pitchFamily="34" charset="-122"/>
                <a:cs typeface="Times New Roman" panose="02020603050405020304" pitchFamily="18" charset="0"/>
              </a:rPr>
              <a:t>Twitter</a:t>
            </a:r>
            <a:r>
              <a:rPr lang="en-US" sz="6036" b="1" dirty="0">
                <a:solidFill>
                  <a:srgbClr val="000000"/>
                </a:solidFill>
                <a:latin typeface="p22-mackinac-pro" pitchFamily="34" charset="0"/>
                <a:ea typeface="p22-mackinac-pro" pitchFamily="34" charset="-122"/>
                <a:cs typeface="p22-mackinac-pro" pitchFamily="34" charset="-120"/>
              </a:rPr>
              <a:t> </a:t>
            </a:r>
            <a:endParaRPr lang="en-US" sz="2300" dirty="0"/>
          </a:p>
        </p:txBody>
      </p:sp>
      <p:sp>
        <p:nvSpPr>
          <p:cNvPr id="6" name="Text 2"/>
          <p:cNvSpPr/>
          <p:nvPr/>
        </p:nvSpPr>
        <p:spPr>
          <a:xfrm>
            <a:off x="260574" y="1806223"/>
            <a:ext cx="8215638" cy="6344356"/>
          </a:xfrm>
          <a:prstGeom prst="rect">
            <a:avLst/>
          </a:prstGeom>
          <a:noFill/>
          <a:ln/>
        </p:spPr>
        <p:txBody>
          <a:bodyPr wrap="square" rtlCol="0" anchor="t"/>
          <a:lstStyle/>
          <a:p>
            <a:pPr marL="285750" indent="-285750">
              <a:lnSpc>
                <a:spcPct val="200000"/>
              </a:lnSpc>
              <a:buFont typeface="Arial" panose="020B0604020202020204" pitchFamily="34" charset="0"/>
              <a:buChar char="•"/>
            </a:pP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 Twitter is a social media platform that enables users to post and interact with messages known as "tweets,“.</a:t>
            </a:r>
          </a:p>
          <a:p>
            <a:pPr marL="285750" indent="-285750">
              <a:lnSpc>
                <a:spcPct val="200000"/>
              </a:lnSpc>
              <a:buFont typeface="Arial" panose="020B0604020202020204" pitchFamily="34" charset="0"/>
              <a:buChar char="•"/>
            </a:pP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Twitter serves as a real-time information network, providing users with instant updates on news, events, trends, and discussions from around the world. </a:t>
            </a:r>
          </a:p>
          <a:p>
            <a:pPr marL="285750" indent="-285750">
              <a:lnSpc>
                <a:spcPct val="200000"/>
              </a:lnSpc>
              <a:buFont typeface="Arial" panose="020B0604020202020204" pitchFamily="34" charset="0"/>
              <a:buChar char="•"/>
            </a:pP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Twitter generates huge amount of data which can be used for sentimental analysis to determine public opinion and people’s perceptions by different trends and information.</a:t>
            </a:r>
          </a:p>
          <a:p>
            <a:pPr marL="285750" indent="-285750">
              <a:lnSpc>
                <a:spcPct val="200000"/>
              </a:lnSpc>
              <a:buFont typeface="Arial" panose="020B0604020202020204" pitchFamily="34" charset="0"/>
              <a:buChar char="•"/>
            </a:pPr>
            <a:endParaRPr lang="en-US" sz="2000" dirty="0">
              <a:solidFill>
                <a:srgbClr val="272525"/>
              </a:solidFill>
              <a:latin typeface="Times New Roman" panose="02020603050405020304" pitchFamily="18" charset="0"/>
              <a:ea typeface="Eudoxus Sans" pitchFamily="34" charset="-122"/>
              <a:cs typeface="Times New Roman" panose="02020603050405020304" pitchFamily="18" charset="0"/>
            </a:endParaRPr>
          </a:p>
        </p:txBody>
      </p: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5" name="Text 1"/>
          <p:cNvSpPr/>
          <p:nvPr/>
        </p:nvSpPr>
        <p:spPr>
          <a:xfrm>
            <a:off x="-895438" y="505347"/>
            <a:ext cx="8817213" cy="1041621"/>
          </a:xfrm>
          <a:prstGeom prst="rect">
            <a:avLst/>
          </a:prstGeom>
          <a:noFill/>
          <a:ln/>
        </p:spPr>
        <p:txBody>
          <a:bodyPr wrap="square" rtlCol="0" anchor="t"/>
          <a:lstStyle/>
          <a:p>
            <a:pPr marL="0" indent="0" algn="ctr">
              <a:lnSpc>
                <a:spcPts val="7545"/>
              </a:lnSpc>
              <a:buNone/>
            </a:pPr>
            <a:r>
              <a:rPr lang="en-US" sz="6036" b="1" dirty="0">
                <a:solidFill>
                  <a:srgbClr val="000000"/>
                </a:solidFill>
                <a:latin typeface="Times New Roman" panose="02020603050405020304" pitchFamily="18" charset="0"/>
                <a:ea typeface="p22-mackinac-pro" pitchFamily="34" charset="-122"/>
                <a:cs typeface="Times New Roman" panose="02020603050405020304" pitchFamily="18" charset="0"/>
              </a:rPr>
              <a:t>Sentiment Analysis </a:t>
            </a:r>
            <a:endParaRPr lang="en-US" sz="2300" dirty="0">
              <a:latin typeface="Times New Roman" panose="02020603050405020304" pitchFamily="18" charset="0"/>
              <a:cs typeface="Times New Roman" panose="02020603050405020304" pitchFamily="18" charset="0"/>
            </a:endParaRPr>
          </a:p>
        </p:txBody>
      </p:sp>
      <p:sp>
        <p:nvSpPr>
          <p:cNvPr id="6" name="Text 2"/>
          <p:cNvSpPr/>
          <p:nvPr/>
        </p:nvSpPr>
        <p:spPr>
          <a:xfrm>
            <a:off x="260574" y="2356857"/>
            <a:ext cx="6923008" cy="5041470"/>
          </a:xfrm>
          <a:prstGeom prst="rect">
            <a:avLst/>
          </a:prstGeom>
          <a:noFill/>
          <a:ln/>
        </p:spPr>
        <p:txBody>
          <a:bodyPr wrap="square" rtlCol="0" anchor="t"/>
          <a:lstStyle/>
          <a:p>
            <a:pPr marL="285750" indent="-285750">
              <a:lnSpc>
                <a:spcPct val="250000"/>
              </a:lnSpc>
              <a:buFont typeface="Arial" panose="020B0604020202020204" pitchFamily="34" charset="0"/>
              <a:buChar char="•"/>
            </a:pP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Sentiment analysis is a natural language processing (NLP) technique. </a:t>
            </a:r>
          </a:p>
          <a:p>
            <a:pPr marL="285750" indent="-285750">
              <a:lnSpc>
                <a:spcPct val="250000"/>
              </a:lnSpc>
              <a:buFont typeface="Arial" panose="020B0604020202020204" pitchFamily="34" charset="0"/>
              <a:buChar char="•"/>
            </a:pP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Helps determine the emotional tone or sentiment expressed in a piece of text.</a:t>
            </a:r>
          </a:p>
          <a:p>
            <a:pPr marL="285750" indent="-285750">
              <a:lnSpc>
                <a:spcPct val="250000"/>
              </a:lnSpc>
              <a:buFont typeface="Arial" panose="020B0604020202020204" pitchFamily="34" charset="0"/>
              <a:buChar char="•"/>
            </a:pP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Involves analyzing text data to classify it as positive, negative, or neutral based.</a:t>
            </a:r>
          </a:p>
        </p:txBody>
      </p:sp>
      <p:pic>
        <p:nvPicPr>
          <p:cNvPr id="11" name="Picture 10" descr="A group of icons with different symbols&#10;&#10;Description automatically generated with medium confidence">
            <a:extLst>
              <a:ext uri="{FF2B5EF4-FFF2-40B4-BE49-F238E27FC236}">
                <a16:creationId xmlns:a16="http://schemas.microsoft.com/office/drawing/2014/main" id="{7EF068EF-CACB-40F8-8A2C-BDE986EA925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43738" y="2953754"/>
            <a:ext cx="7186662" cy="3255135"/>
          </a:xfrm>
          <a:prstGeom prst="rect">
            <a:avLst/>
          </a:prstGeom>
        </p:spPr>
      </p:pic>
    </p:spTree>
    <p:extLst>
      <p:ext uri="{BB962C8B-B14F-4D97-AF65-F5344CB8AC3E}">
        <p14:creationId xmlns:p14="http://schemas.microsoft.com/office/powerpoint/2010/main" val="991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6916A3-AAF5-D6B5-329E-9A1B05CAC6F6}"/>
              </a:ext>
            </a:extLst>
          </p:cNvPr>
          <p:cNvPicPr>
            <a:picLocks noChangeAspect="1"/>
          </p:cNvPicPr>
          <p:nvPr/>
        </p:nvPicPr>
        <p:blipFill>
          <a:blip r:embed="rId2"/>
          <a:stretch>
            <a:fillRect/>
          </a:stretch>
        </p:blipFill>
        <p:spPr>
          <a:xfrm>
            <a:off x="11288" y="0"/>
            <a:ext cx="8579555" cy="8250890"/>
          </a:xfrm>
          <a:prstGeom prst="rect">
            <a:avLst/>
          </a:prstGeom>
        </p:spPr>
      </p:pic>
      <p:pic>
        <p:nvPicPr>
          <p:cNvPr id="9" name="Picture 8" descr="A purple question mark on a white background&#10;&#10;Description automatically generated">
            <a:extLst>
              <a:ext uri="{FF2B5EF4-FFF2-40B4-BE49-F238E27FC236}">
                <a16:creationId xmlns:a16="http://schemas.microsoft.com/office/drawing/2014/main" id="{BDEB83D2-EEB7-C679-E862-9F53B39B8DC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921045" y="1464089"/>
            <a:ext cx="5111044" cy="5111044"/>
          </a:xfrm>
          <a:prstGeom prst="rect">
            <a:avLst/>
          </a:prstGeom>
        </p:spPr>
      </p:pic>
      <p:pic>
        <p:nvPicPr>
          <p:cNvPr id="11" name="Picture 10" descr="A blue bird with wings&#10;&#10;Description automatically generated">
            <a:extLst>
              <a:ext uri="{FF2B5EF4-FFF2-40B4-BE49-F238E27FC236}">
                <a16:creationId xmlns:a16="http://schemas.microsoft.com/office/drawing/2014/main" id="{7C5AFB91-83E2-7E87-2730-E59CA7B2C145}"/>
              </a:ext>
            </a:extLst>
          </p:cNvPr>
          <p:cNvPicPr>
            <a:picLocks noChangeAspect="1"/>
          </p:cNvPicPr>
          <p:nvPr/>
        </p:nvPicPr>
        <p:blipFill>
          <a:blip r:embed="rId5">
            <a:alphaModFix amt="69000"/>
            <a:extLst>
              <a:ext uri="{BEBA8EAE-BF5A-486C-A8C5-ECC9F3942E4B}">
                <a14:imgProps xmlns:a14="http://schemas.microsoft.com/office/drawing/2010/main">
                  <a14:imgLayer r:embed="rId6">
                    <a14:imgEffect>
                      <a14:artisticMarker/>
                    </a14:imgEffect>
                  </a14:imgLayer>
                </a14:imgProps>
              </a:ext>
              <a:ext uri="{837473B0-CC2E-450A-ABE3-18F120FF3D39}">
                <a1611:picAttrSrcUrl xmlns:a1611="http://schemas.microsoft.com/office/drawing/2016/11/main" r:id="rId7"/>
              </a:ext>
            </a:extLst>
          </a:blip>
          <a:stretch>
            <a:fillRect/>
          </a:stretch>
        </p:blipFill>
        <p:spPr>
          <a:xfrm>
            <a:off x="835377" y="919400"/>
            <a:ext cx="1089377" cy="1089377"/>
          </a:xfrm>
          <a:prstGeom prst="rect">
            <a:avLst/>
          </a:prstGeom>
          <a:effectLst>
            <a:glow>
              <a:schemeClr val="accent1">
                <a:alpha val="0"/>
              </a:schemeClr>
            </a:glow>
          </a:effectLst>
        </p:spPr>
      </p:pic>
    </p:spTree>
    <p:extLst>
      <p:ext uri="{BB962C8B-B14F-4D97-AF65-F5344CB8AC3E}">
        <p14:creationId xmlns:p14="http://schemas.microsoft.com/office/powerpoint/2010/main" val="1017741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15239" y="0"/>
            <a:ext cx="14630400" cy="8229600"/>
          </a:xfrm>
          <a:prstGeom prst="rect">
            <a:avLst/>
          </a:prstGeom>
          <a:solidFill>
            <a:srgbClr val="FFFFFF">
              <a:alpha val="75000"/>
            </a:srgbClr>
          </a:solidFill>
          <a:ln/>
        </p:spPr>
        <p:txBody>
          <a:bodyPr/>
          <a:lstStyle/>
          <a:p>
            <a:endParaRPr lang="en-US"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620" y="0"/>
            <a:ext cx="5690488" cy="8229600"/>
          </a:xfrm>
          <a:prstGeom prst="rect">
            <a:avLst/>
          </a:prstGeom>
        </p:spPr>
      </p:pic>
      <p:sp>
        <p:nvSpPr>
          <p:cNvPr id="5" name="Text 1"/>
          <p:cNvSpPr/>
          <p:nvPr/>
        </p:nvSpPr>
        <p:spPr>
          <a:xfrm>
            <a:off x="4910667" y="1149206"/>
            <a:ext cx="6346388" cy="694373"/>
          </a:xfrm>
          <a:prstGeom prst="rect">
            <a:avLst/>
          </a:prstGeom>
          <a:noFill/>
          <a:ln/>
        </p:spPr>
        <p:txBody>
          <a:bodyPr wrap="none" rtlCol="0" anchor="t"/>
          <a:lstStyle/>
          <a:p>
            <a:pPr marL="0" indent="0">
              <a:lnSpc>
                <a:spcPts val="5468"/>
              </a:lnSpc>
              <a:buNone/>
            </a:pPr>
            <a:endParaRPr lang="en-US" sz="4374" dirty="0">
              <a:latin typeface="Times New Roman" panose="02020603050405020304" pitchFamily="18" charset="0"/>
              <a:cs typeface="Times New Roman" panose="02020603050405020304" pitchFamily="18" charset="0"/>
            </a:endParaRPr>
          </a:p>
        </p:txBody>
      </p:sp>
      <p:sp>
        <p:nvSpPr>
          <p:cNvPr id="6" name="Text 2"/>
          <p:cNvSpPr/>
          <p:nvPr/>
        </p:nvSpPr>
        <p:spPr>
          <a:xfrm>
            <a:off x="5690487" y="1727096"/>
            <a:ext cx="5812891" cy="37982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272525"/>
                </a:solidFill>
                <a:latin typeface="Times New Roman" panose="02020603050405020304" pitchFamily="18" charset="0"/>
                <a:ea typeface="Eudoxus Sans" pitchFamily="34" charset="-122"/>
                <a:cs typeface="Times New Roman" panose="02020603050405020304" pitchFamily="18" charset="0"/>
              </a:rPr>
              <a:t>It contains                                                    tweets extracted using the </a:t>
            </a:r>
            <a:r>
              <a:rPr lang="en-US" sz="1750" b="1" dirty="0">
                <a:solidFill>
                  <a:srgbClr val="272525"/>
                </a:solidFill>
                <a:latin typeface="Times New Roman" panose="02020603050405020304" pitchFamily="18" charset="0"/>
                <a:ea typeface="Eudoxus Sans" pitchFamily="34" charset="-122"/>
                <a:cs typeface="Times New Roman" panose="02020603050405020304" pitchFamily="18" charset="0"/>
              </a:rPr>
              <a:t>twitter api </a:t>
            </a:r>
            <a:r>
              <a:rPr lang="en-US" sz="1750" dirty="0">
                <a:solidFill>
                  <a:srgbClr val="272525"/>
                </a:solidFill>
                <a:latin typeface="Times New Roman" panose="02020603050405020304" pitchFamily="18" charset="0"/>
                <a:ea typeface="Eudoxus Sans" pitchFamily="34" charset="-122"/>
                <a:cs typeface="Times New Roman" panose="02020603050405020304" pitchFamily="18" charset="0"/>
              </a:rPr>
              <a:t>. </a:t>
            </a:r>
            <a:endParaRPr lang="en-US" sz="1750" dirty="0">
              <a:latin typeface="Times New Roman" panose="02020603050405020304" pitchFamily="18" charset="0"/>
              <a:cs typeface="Times New Roman" panose="02020603050405020304" pitchFamily="18" charset="0"/>
            </a:endParaRPr>
          </a:p>
        </p:txBody>
      </p:sp>
      <p:sp>
        <p:nvSpPr>
          <p:cNvPr id="7" name="Text 3"/>
          <p:cNvSpPr/>
          <p:nvPr/>
        </p:nvSpPr>
        <p:spPr>
          <a:xfrm>
            <a:off x="5682868" y="2161460"/>
            <a:ext cx="3739821" cy="46477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Times New Roman" panose="02020603050405020304" pitchFamily="18" charset="0"/>
                <a:ea typeface="Eudoxus Sans" pitchFamily="34" charset="-122"/>
                <a:cs typeface="Times New Roman" panose="02020603050405020304" pitchFamily="18" charset="0"/>
              </a:rPr>
              <a:t>The tweets have been annotated as: </a:t>
            </a:r>
            <a:endParaRPr lang="en-US" sz="175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7726366-43F1-C48F-9F17-7293047F2285}"/>
              </a:ext>
            </a:extLst>
          </p:cNvPr>
          <p:cNvSpPr txBox="1"/>
          <p:nvPr/>
        </p:nvSpPr>
        <p:spPr>
          <a:xfrm>
            <a:off x="6920345" y="290945"/>
            <a:ext cx="5195455" cy="769441"/>
          </a:xfrm>
          <a:prstGeom prst="rect">
            <a:avLst/>
          </a:prstGeom>
          <a:noFill/>
        </p:spPr>
        <p:txBody>
          <a:bodyPr wrap="square" rtlCol="0">
            <a:spAutoFit/>
          </a:bodyPr>
          <a:lstStyle/>
          <a:p>
            <a:pPr algn="ctr"/>
            <a:r>
              <a:rPr lang="en-US" sz="4400" b="1" u="sng" dirty="0">
                <a:latin typeface="Times New Roman" panose="02020603050405020304" pitchFamily="18" charset="0"/>
                <a:cs typeface="Times New Roman" panose="02020603050405020304" pitchFamily="18" charset="0"/>
              </a:rPr>
              <a:t>Data Description  </a:t>
            </a:r>
            <a:r>
              <a:rPr lang="en-US" u="sng" dirty="0">
                <a:latin typeface="Times New Roman" panose="02020603050405020304" pitchFamily="18" charset="0"/>
                <a:cs typeface="Times New Roman" panose="02020603050405020304" pitchFamily="18" charset="0"/>
              </a:rPr>
              <a:t> </a:t>
            </a:r>
          </a:p>
        </p:txBody>
      </p:sp>
      <p:sp>
        <p:nvSpPr>
          <p:cNvPr id="11" name="Rectangle 10">
            <a:extLst>
              <a:ext uri="{FF2B5EF4-FFF2-40B4-BE49-F238E27FC236}">
                <a16:creationId xmlns:a16="http://schemas.microsoft.com/office/drawing/2014/main" id="{736D1ECD-839C-40ED-E425-13D4C9F76FCB}"/>
              </a:ext>
            </a:extLst>
          </p:cNvPr>
          <p:cNvSpPr/>
          <p:nvPr/>
        </p:nvSpPr>
        <p:spPr>
          <a:xfrm>
            <a:off x="8274045" y="5452080"/>
            <a:ext cx="992579"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Eudoxus Sans" pitchFamily="34" charset="-122"/>
                <a:cs typeface="Times New Roman" panose="02020603050405020304" pitchFamily="18" charset="0"/>
              </a:rPr>
              <a:t>ids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0330724C-5F38-4968-4B91-82C83838AE6B}"/>
              </a:ext>
            </a:extLst>
          </p:cNvPr>
          <p:cNvSpPr/>
          <p:nvPr/>
        </p:nvSpPr>
        <p:spPr>
          <a:xfrm>
            <a:off x="7204106" y="3908017"/>
            <a:ext cx="287771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Eudoxus Sans" pitchFamily="34" charset="-122"/>
                <a:cs typeface="Times New Roman" panose="02020603050405020304" pitchFamily="18" charset="0"/>
              </a:rPr>
              <a:t>sentiment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ED2E4843-F797-454D-041A-D1BB8DE78AD2}"/>
              </a:ext>
            </a:extLst>
          </p:cNvPr>
          <p:cNvSpPr/>
          <p:nvPr/>
        </p:nvSpPr>
        <p:spPr>
          <a:xfrm>
            <a:off x="8083861" y="6745409"/>
            <a:ext cx="1338828"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Eudoxus Sans" pitchFamily="34" charset="-122"/>
                <a:cs typeface="Times New Roman" panose="02020603050405020304" pitchFamily="18" charset="0"/>
              </a:rPr>
              <a:t>date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9BAD834-9C21-2727-1E45-F34CE38DFAE5}"/>
              </a:ext>
            </a:extLst>
          </p:cNvPr>
          <p:cNvSpPr/>
          <p:nvPr/>
        </p:nvSpPr>
        <p:spPr>
          <a:xfrm>
            <a:off x="12115800" y="3908017"/>
            <a:ext cx="126188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Eudoxus Sans" pitchFamily="34" charset="-122"/>
                <a:cs typeface="Times New Roman" panose="02020603050405020304" pitchFamily="18" charset="0"/>
              </a:rPr>
              <a:t>flag</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10550DCA-DD9C-1742-30AF-C5E31EEE22D3}"/>
              </a:ext>
            </a:extLst>
          </p:cNvPr>
          <p:cNvSpPr/>
          <p:nvPr/>
        </p:nvSpPr>
        <p:spPr>
          <a:xfrm>
            <a:off x="12115800" y="5405436"/>
            <a:ext cx="1338828"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Eudoxus Sans" pitchFamily="34" charset="-122"/>
                <a:cs typeface="Times New Roman" panose="02020603050405020304" pitchFamily="18" charset="0"/>
              </a:rPr>
              <a:t>user</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552ABA7C-8562-9E7A-C8E4-99DC3507CC80}"/>
              </a:ext>
            </a:extLst>
          </p:cNvPr>
          <p:cNvSpPr/>
          <p:nvPr/>
        </p:nvSpPr>
        <p:spPr>
          <a:xfrm>
            <a:off x="12173508" y="6745409"/>
            <a:ext cx="1223412"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Eudoxus Sans" pitchFamily="34" charset="-122"/>
                <a:cs typeface="Times New Roman" panose="02020603050405020304" pitchFamily="18" charset="0"/>
              </a:rPr>
              <a:t>text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B355F1A3-8719-5D1C-AE84-1D354C3385E0}"/>
              </a:ext>
            </a:extLst>
          </p:cNvPr>
          <p:cNvSpPr/>
          <p:nvPr/>
        </p:nvSpPr>
        <p:spPr>
          <a:xfrm>
            <a:off x="5102578" y="2598934"/>
            <a:ext cx="6154477" cy="461665"/>
          </a:xfrm>
          <a:prstGeom prst="rect">
            <a:avLst/>
          </a:prstGeom>
          <a:noFill/>
        </p:spPr>
        <p:txBody>
          <a:bodyPr wrap="square" lIns="91440" tIns="45720" rIns="91440" bIns="45720">
            <a:spAutoFit/>
          </a:bodyPr>
          <a:lstStyle/>
          <a:p>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Eudoxus Sans" pitchFamily="34" charset="-122"/>
                <a:cs typeface="Times New Roman" panose="02020603050405020304" pitchFamily="18" charset="0"/>
              </a:rPr>
              <a:t>       (0 = negative, 2 = neutral, 4 = positive) </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6A8AFA8-3A45-3BA7-C745-66E04996D197}"/>
              </a:ext>
            </a:extLst>
          </p:cNvPr>
          <p:cNvSpPr txBox="1"/>
          <p:nvPr/>
        </p:nvSpPr>
        <p:spPr>
          <a:xfrm>
            <a:off x="5718108" y="3196924"/>
            <a:ext cx="44159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3. It contains 6 variables as follows:</a:t>
            </a:r>
          </a:p>
        </p:txBody>
      </p:sp>
      <p:sp>
        <p:nvSpPr>
          <p:cNvPr id="20" name="Rectangle 19">
            <a:extLst>
              <a:ext uri="{FF2B5EF4-FFF2-40B4-BE49-F238E27FC236}">
                <a16:creationId xmlns:a16="http://schemas.microsoft.com/office/drawing/2014/main" id="{00491B8D-9DCE-FC24-E119-843DCC95AC8F}"/>
              </a:ext>
            </a:extLst>
          </p:cNvPr>
          <p:cNvSpPr/>
          <p:nvPr/>
        </p:nvSpPr>
        <p:spPr>
          <a:xfrm>
            <a:off x="7048324" y="1521671"/>
            <a:ext cx="295465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Eudoxus Sans" pitchFamily="34" charset="-122"/>
                <a:cs typeface="Times New Roman" panose="02020603050405020304" pitchFamily="18" charset="0"/>
              </a:rPr>
              <a:t>1,600,000</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31148"/>
          </a:xfrm>
          <a:prstGeom prst="rect">
            <a:avLst/>
          </a:prstGeom>
          <a:solidFill>
            <a:srgbClr val="FFFFFF">
              <a:alpha val="75000"/>
            </a:srgbClr>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4" name="Text 1"/>
          <p:cNvSpPr/>
          <p:nvPr/>
        </p:nvSpPr>
        <p:spPr>
          <a:xfrm>
            <a:off x="753856" y="314616"/>
            <a:ext cx="4834144" cy="1330643"/>
          </a:xfrm>
          <a:prstGeom prst="rect">
            <a:avLst/>
          </a:prstGeom>
          <a:noFill/>
          <a:ln/>
        </p:spPr>
        <p:txBody>
          <a:bodyPr wrap="square" rtlCol="0" anchor="t"/>
          <a:lstStyle/>
          <a:p>
            <a:pPr marL="0" indent="0">
              <a:lnSpc>
                <a:spcPts val="5239"/>
              </a:lnSpc>
              <a:buNone/>
            </a:pPr>
            <a:r>
              <a:rPr lang="en-US" sz="4192" b="1" dirty="0">
                <a:solidFill>
                  <a:srgbClr val="000000"/>
                </a:solidFill>
                <a:latin typeface="Times New Roman" panose="02020603050405020304" pitchFamily="18" charset="0"/>
                <a:ea typeface="p22-mackinac-pro" pitchFamily="34" charset="-122"/>
                <a:cs typeface="Times New Roman" panose="02020603050405020304" pitchFamily="18" charset="0"/>
              </a:rPr>
              <a:t>Data Visualization</a:t>
            </a:r>
            <a:endParaRPr lang="en-US" sz="4192" dirty="0">
              <a:latin typeface="Times New Roman" panose="02020603050405020304" pitchFamily="18" charset="0"/>
              <a:cs typeface="Times New Roman" panose="02020603050405020304" pitchFamily="18" charset="0"/>
            </a:endParaRPr>
          </a:p>
        </p:txBody>
      </p:sp>
      <p:sp>
        <p:nvSpPr>
          <p:cNvPr id="5" name="Text 2"/>
          <p:cNvSpPr/>
          <p:nvPr/>
        </p:nvSpPr>
        <p:spPr>
          <a:xfrm>
            <a:off x="2258020" y="2427089"/>
            <a:ext cx="4797385" cy="340519"/>
          </a:xfrm>
          <a:prstGeom prst="rect">
            <a:avLst/>
          </a:prstGeom>
          <a:noFill/>
          <a:ln/>
        </p:spPr>
        <p:txBody>
          <a:bodyPr wrap="none" rtlCol="0" anchor="t"/>
          <a:lstStyle/>
          <a:p>
            <a:pPr marL="0" indent="0">
              <a:lnSpc>
                <a:spcPts val="2683"/>
              </a:lnSpc>
              <a:buNone/>
            </a:pPr>
            <a:endParaRPr lang="en-US" sz="1677"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753856" y="1746873"/>
            <a:ext cx="5656350" cy="4738819"/>
          </a:xfrm>
          <a:prstGeom prst="rect">
            <a:avLst/>
          </a:prstGeom>
        </p:spPr>
      </p:pic>
      <p:sp>
        <p:nvSpPr>
          <p:cNvPr id="7" name="Text 3"/>
          <p:cNvSpPr/>
          <p:nvPr/>
        </p:nvSpPr>
        <p:spPr>
          <a:xfrm>
            <a:off x="7582376" y="2427089"/>
            <a:ext cx="4797385" cy="340519"/>
          </a:xfrm>
          <a:prstGeom prst="rect">
            <a:avLst/>
          </a:prstGeom>
          <a:noFill/>
          <a:ln/>
        </p:spPr>
        <p:txBody>
          <a:bodyPr wrap="none" rtlCol="0" anchor="t"/>
          <a:lstStyle/>
          <a:p>
            <a:pPr marL="0" indent="0">
              <a:lnSpc>
                <a:spcPts val="2683"/>
              </a:lnSpc>
              <a:buNone/>
            </a:pPr>
            <a:endParaRPr lang="en-US" sz="1677"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7955518" y="1746873"/>
            <a:ext cx="6030866" cy="4730366"/>
          </a:xfrm>
          <a:prstGeom prst="rect">
            <a:avLst/>
          </a:prstGeom>
        </p:spPr>
      </p:pic>
      <p:sp>
        <p:nvSpPr>
          <p:cNvPr id="9" name="Text 4"/>
          <p:cNvSpPr/>
          <p:nvPr/>
        </p:nvSpPr>
        <p:spPr>
          <a:xfrm>
            <a:off x="1102864" y="6964561"/>
            <a:ext cx="12606156" cy="681038"/>
          </a:xfrm>
          <a:prstGeom prst="rect">
            <a:avLst/>
          </a:prstGeom>
          <a:noFill/>
          <a:ln/>
        </p:spPr>
        <p:txBody>
          <a:bodyPr wrap="square" rtlCol="0" anchor="t"/>
          <a:lstStyle/>
          <a:p>
            <a:pPr marL="0" indent="0">
              <a:lnSpc>
                <a:spcPts val="2683"/>
              </a:lnSpc>
              <a:buNone/>
            </a:pP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As we can see from the two plots, although there were </a:t>
            </a:r>
            <a:r>
              <a:rPr lang="en-US" sz="2000" b="1" dirty="0">
                <a:solidFill>
                  <a:srgbClr val="272525"/>
                </a:solidFill>
                <a:latin typeface="Times New Roman" panose="02020603050405020304" pitchFamily="18" charset="0"/>
                <a:ea typeface="Eudoxus Sans" pitchFamily="34" charset="-122"/>
                <a:cs typeface="Times New Roman" panose="02020603050405020304" pitchFamily="18" charset="0"/>
              </a:rPr>
              <a:t>3 different categories of sentiment </a:t>
            </a: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for the data, on 2 were actually present  in the data, with no </a:t>
            </a:r>
            <a:r>
              <a:rPr lang="en-US" sz="2000" b="1" dirty="0">
                <a:solidFill>
                  <a:srgbClr val="272525"/>
                </a:solidFill>
                <a:latin typeface="Times New Roman" panose="02020603050405020304" pitchFamily="18" charset="0"/>
                <a:ea typeface="Eudoxus Sans" pitchFamily="34" charset="-122"/>
                <a:cs typeface="Times New Roman" panose="02020603050405020304" pitchFamily="18" charset="0"/>
              </a:rPr>
              <a:t>neutral</a:t>
            </a: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 sentiment available.</a:t>
            </a:r>
            <a:endParaRPr lang="en-US"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9A87AA6B-4F5A-6301-9A90-4D1A13836B18}"/>
              </a:ext>
            </a:extLst>
          </p:cNvPr>
          <p:cNvSpPr/>
          <p:nvPr/>
        </p:nvSpPr>
        <p:spPr>
          <a:xfrm>
            <a:off x="12379761" y="1150957"/>
            <a:ext cx="534728" cy="27961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8D055F-8A75-3723-3096-BE831D325FFD}"/>
              </a:ext>
            </a:extLst>
          </p:cNvPr>
          <p:cNvSpPr/>
          <p:nvPr/>
        </p:nvSpPr>
        <p:spPr>
          <a:xfrm>
            <a:off x="12379761" y="1458806"/>
            <a:ext cx="534728" cy="27961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B667C1-7B32-E32C-037E-EEE334258BE2}"/>
              </a:ext>
            </a:extLst>
          </p:cNvPr>
          <p:cNvSpPr/>
          <p:nvPr/>
        </p:nvSpPr>
        <p:spPr>
          <a:xfrm>
            <a:off x="12379761" y="833010"/>
            <a:ext cx="534728" cy="279614"/>
          </a:xfrm>
          <a:prstGeom prst="rect">
            <a:avLst/>
          </a:prstGeom>
          <a:ln>
            <a:noFill/>
          </a:ln>
        </p:spPr>
        <p:style>
          <a:lnRef idx="3">
            <a:schemeClr val="lt1"/>
          </a:lnRef>
          <a:fillRef idx="1001">
            <a:schemeClr val="lt1"/>
          </a:fillRef>
          <a:effectRef idx="1">
            <a:schemeClr val="accent6"/>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F2CC5E5-9DFE-53C7-61B5-BCA5C4C0EFDA}"/>
              </a:ext>
            </a:extLst>
          </p:cNvPr>
          <p:cNvSpPr txBox="1"/>
          <p:nvPr/>
        </p:nvSpPr>
        <p:spPr>
          <a:xfrm>
            <a:off x="13251820" y="838654"/>
            <a:ext cx="914400" cy="307777"/>
          </a:xfrm>
          <a:prstGeom prst="rect">
            <a:avLst/>
          </a:prstGeom>
          <a:solidFill>
            <a:schemeClr val="bg1">
              <a:lumMod val="95000"/>
            </a:schemeClr>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latin typeface="Times New Roman" panose="02020603050405020304" pitchFamily="18" charset="0"/>
                <a:cs typeface="Times New Roman" panose="02020603050405020304" pitchFamily="18" charset="0"/>
              </a:rPr>
              <a:t>Neutral</a:t>
            </a:r>
          </a:p>
        </p:txBody>
      </p:sp>
      <p:sp>
        <p:nvSpPr>
          <p:cNvPr id="16" name="TextBox 15">
            <a:extLst>
              <a:ext uri="{FF2B5EF4-FFF2-40B4-BE49-F238E27FC236}">
                <a16:creationId xmlns:a16="http://schemas.microsoft.com/office/drawing/2014/main" id="{59B46016-553A-A01F-A593-48FBA5AA0F6F}"/>
              </a:ext>
            </a:extLst>
          </p:cNvPr>
          <p:cNvSpPr txBox="1"/>
          <p:nvPr/>
        </p:nvSpPr>
        <p:spPr>
          <a:xfrm>
            <a:off x="13251820" y="1155711"/>
            <a:ext cx="914400" cy="307777"/>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Times New Roman" panose="02020603050405020304" pitchFamily="18" charset="0"/>
                <a:cs typeface="Times New Roman" panose="02020603050405020304" pitchFamily="18" charset="0"/>
              </a:rPr>
              <a:t>Positive</a:t>
            </a:r>
          </a:p>
        </p:txBody>
      </p:sp>
      <p:sp>
        <p:nvSpPr>
          <p:cNvPr id="17" name="TextBox 16">
            <a:extLst>
              <a:ext uri="{FF2B5EF4-FFF2-40B4-BE49-F238E27FC236}">
                <a16:creationId xmlns:a16="http://schemas.microsoft.com/office/drawing/2014/main" id="{EE529D29-B8AB-08A4-24CF-D5CDA9B11A50}"/>
              </a:ext>
            </a:extLst>
          </p:cNvPr>
          <p:cNvSpPr txBox="1"/>
          <p:nvPr/>
        </p:nvSpPr>
        <p:spPr>
          <a:xfrm>
            <a:off x="13251820" y="1429602"/>
            <a:ext cx="91440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Negative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B62248-B37F-FAB2-6ED6-B6FEADF1C071}"/>
              </a:ext>
            </a:extLst>
          </p:cNvPr>
          <p:cNvPicPr>
            <a:picLocks noChangeAspect="1"/>
          </p:cNvPicPr>
          <p:nvPr/>
        </p:nvPicPr>
        <p:blipFill>
          <a:blip r:embed="rId2"/>
          <a:stretch>
            <a:fillRect/>
          </a:stretch>
        </p:blipFill>
        <p:spPr>
          <a:xfrm>
            <a:off x="262763" y="1862667"/>
            <a:ext cx="6315047" cy="4895774"/>
          </a:xfrm>
          <a:prstGeom prst="rect">
            <a:avLst/>
          </a:prstGeom>
        </p:spPr>
      </p:pic>
      <p:pic>
        <p:nvPicPr>
          <p:cNvPr id="5" name="Picture 4">
            <a:extLst>
              <a:ext uri="{FF2B5EF4-FFF2-40B4-BE49-F238E27FC236}">
                <a16:creationId xmlns:a16="http://schemas.microsoft.com/office/drawing/2014/main" id="{C60DA5AC-748B-5F5D-5A12-DA91192B8277}"/>
              </a:ext>
            </a:extLst>
          </p:cNvPr>
          <p:cNvPicPr>
            <a:picLocks noChangeAspect="1"/>
          </p:cNvPicPr>
          <p:nvPr/>
        </p:nvPicPr>
        <p:blipFill>
          <a:blip r:embed="rId3"/>
          <a:stretch>
            <a:fillRect/>
          </a:stretch>
        </p:blipFill>
        <p:spPr>
          <a:xfrm>
            <a:off x="7936089" y="1851518"/>
            <a:ext cx="6431548" cy="4906923"/>
          </a:xfrm>
          <a:prstGeom prst="rect">
            <a:avLst/>
          </a:prstGeom>
        </p:spPr>
      </p:pic>
      <p:sp>
        <p:nvSpPr>
          <p:cNvPr id="6" name="Text 1">
            <a:extLst>
              <a:ext uri="{FF2B5EF4-FFF2-40B4-BE49-F238E27FC236}">
                <a16:creationId xmlns:a16="http://schemas.microsoft.com/office/drawing/2014/main" id="{ADB3A726-AA9A-B42E-44A1-4696524886CB}"/>
              </a:ext>
            </a:extLst>
          </p:cNvPr>
          <p:cNvSpPr/>
          <p:nvPr/>
        </p:nvSpPr>
        <p:spPr>
          <a:xfrm>
            <a:off x="753856" y="314616"/>
            <a:ext cx="4834144" cy="1330643"/>
          </a:xfrm>
          <a:prstGeom prst="rect">
            <a:avLst/>
          </a:prstGeom>
          <a:noFill/>
          <a:ln/>
        </p:spPr>
        <p:txBody>
          <a:bodyPr wrap="square" rtlCol="0" anchor="t"/>
          <a:lstStyle/>
          <a:p>
            <a:pPr marL="0" indent="0">
              <a:lnSpc>
                <a:spcPts val="5239"/>
              </a:lnSpc>
              <a:buNone/>
            </a:pPr>
            <a:r>
              <a:rPr lang="en-US" sz="4192" b="1" dirty="0">
                <a:solidFill>
                  <a:srgbClr val="000000"/>
                </a:solidFill>
                <a:latin typeface="Times New Roman" panose="02020603050405020304" pitchFamily="18" charset="0"/>
                <a:ea typeface="p22-mackinac-pro" pitchFamily="34" charset="-122"/>
                <a:cs typeface="Times New Roman" panose="02020603050405020304" pitchFamily="18" charset="0"/>
              </a:rPr>
              <a:t>Data Visualization</a:t>
            </a:r>
            <a:endParaRPr lang="en-US" sz="419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0899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9A93BA-559F-C6DB-C4BE-A0CADAEC4D4E}"/>
              </a:ext>
            </a:extLst>
          </p:cNvPr>
          <p:cNvPicPr>
            <a:picLocks noChangeAspect="1"/>
          </p:cNvPicPr>
          <p:nvPr/>
        </p:nvPicPr>
        <p:blipFill>
          <a:blip r:embed="rId2"/>
          <a:stretch>
            <a:fillRect/>
          </a:stretch>
        </p:blipFill>
        <p:spPr>
          <a:xfrm>
            <a:off x="141874" y="1075481"/>
            <a:ext cx="14346652" cy="7049484"/>
          </a:xfrm>
          <a:prstGeom prst="rect">
            <a:avLst/>
          </a:prstGeom>
        </p:spPr>
      </p:pic>
      <p:sp>
        <p:nvSpPr>
          <p:cNvPr id="4" name="Text 1">
            <a:extLst>
              <a:ext uri="{FF2B5EF4-FFF2-40B4-BE49-F238E27FC236}">
                <a16:creationId xmlns:a16="http://schemas.microsoft.com/office/drawing/2014/main" id="{6FDF6422-FB0A-0F16-76FE-3A95BBBFB824}"/>
              </a:ext>
            </a:extLst>
          </p:cNvPr>
          <p:cNvSpPr/>
          <p:nvPr/>
        </p:nvSpPr>
        <p:spPr>
          <a:xfrm>
            <a:off x="141874" y="104635"/>
            <a:ext cx="4834144" cy="1330643"/>
          </a:xfrm>
          <a:prstGeom prst="rect">
            <a:avLst/>
          </a:prstGeom>
          <a:noFill/>
          <a:ln/>
        </p:spPr>
        <p:txBody>
          <a:bodyPr wrap="square" rtlCol="0" anchor="t"/>
          <a:lstStyle/>
          <a:p>
            <a:pPr marL="0" indent="0">
              <a:lnSpc>
                <a:spcPts val="5239"/>
              </a:lnSpc>
              <a:buNone/>
            </a:pPr>
            <a:r>
              <a:rPr lang="en-US" sz="4192" b="1" dirty="0">
                <a:solidFill>
                  <a:srgbClr val="000000"/>
                </a:solidFill>
                <a:latin typeface="Times New Roman" panose="02020603050405020304" pitchFamily="18" charset="0"/>
                <a:ea typeface="p22-mackinac-pro" pitchFamily="34" charset="-122"/>
                <a:cs typeface="Times New Roman" panose="02020603050405020304" pitchFamily="18" charset="0"/>
              </a:rPr>
              <a:t>Data Visualization</a:t>
            </a:r>
            <a:endParaRPr lang="en-US" sz="419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13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19751" y="17645"/>
            <a:ext cx="14630400" cy="8231148"/>
          </a:xfrm>
          <a:prstGeom prst="rect">
            <a:avLst/>
          </a:prstGeom>
          <a:solidFill>
            <a:srgbClr val="FFFFFF">
              <a:alpha val="75000"/>
            </a:srgbClr>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4" name="Text 1"/>
          <p:cNvSpPr/>
          <p:nvPr/>
        </p:nvSpPr>
        <p:spPr>
          <a:xfrm>
            <a:off x="425347" y="337388"/>
            <a:ext cx="10114240" cy="1330643"/>
          </a:xfrm>
          <a:prstGeom prst="rect">
            <a:avLst/>
          </a:prstGeom>
          <a:noFill/>
          <a:ln/>
        </p:spPr>
        <p:txBody>
          <a:bodyPr wrap="square" rtlCol="0" anchor="t"/>
          <a:lstStyle/>
          <a:p>
            <a:pPr marL="0" indent="0">
              <a:lnSpc>
                <a:spcPts val="5239"/>
              </a:lnSpc>
              <a:buNone/>
            </a:pPr>
            <a:r>
              <a:rPr lang="en-US" sz="4192" b="1" dirty="0">
                <a:solidFill>
                  <a:srgbClr val="000000"/>
                </a:solidFill>
                <a:latin typeface="Times New Roman" panose="02020603050405020304" pitchFamily="18" charset="0"/>
                <a:ea typeface="p22-mackinac-pro" pitchFamily="34" charset="-122"/>
                <a:cs typeface="Times New Roman" panose="02020603050405020304" pitchFamily="18" charset="0"/>
              </a:rPr>
              <a:t>Descriptive Statistics</a:t>
            </a:r>
            <a:endParaRPr lang="en-US" sz="4192" dirty="0">
              <a:latin typeface="Times New Roman" panose="02020603050405020304" pitchFamily="18" charset="0"/>
              <a:cs typeface="Times New Roman" panose="02020603050405020304" pitchFamily="18" charset="0"/>
            </a:endParaRPr>
          </a:p>
        </p:txBody>
      </p:sp>
      <p:sp>
        <p:nvSpPr>
          <p:cNvPr id="5" name="Text 2"/>
          <p:cNvSpPr/>
          <p:nvPr/>
        </p:nvSpPr>
        <p:spPr>
          <a:xfrm>
            <a:off x="2258020" y="2427089"/>
            <a:ext cx="4797385" cy="340519"/>
          </a:xfrm>
          <a:prstGeom prst="rect">
            <a:avLst/>
          </a:prstGeom>
          <a:noFill/>
          <a:ln/>
        </p:spPr>
        <p:txBody>
          <a:bodyPr wrap="none" rtlCol="0" anchor="t"/>
          <a:lstStyle/>
          <a:p>
            <a:pPr marL="0" indent="0">
              <a:lnSpc>
                <a:spcPts val="2683"/>
              </a:lnSpc>
              <a:buNone/>
            </a:pPr>
            <a:endParaRPr lang="en-US" sz="1677" dirty="0">
              <a:latin typeface="Times New Roman" panose="02020603050405020304" pitchFamily="18" charset="0"/>
              <a:cs typeface="Times New Roman" panose="02020603050405020304" pitchFamily="18" charset="0"/>
            </a:endParaRPr>
          </a:p>
        </p:txBody>
      </p:sp>
      <p:sp>
        <p:nvSpPr>
          <p:cNvPr id="7" name="Text 3"/>
          <p:cNvSpPr/>
          <p:nvPr/>
        </p:nvSpPr>
        <p:spPr>
          <a:xfrm>
            <a:off x="7582376" y="2427089"/>
            <a:ext cx="4797385" cy="340519"/>
          </a:xfrm>
          <a:prstGeom prst="rect">
            <a:avLst/>
          </a:prstGeom>
          <a:noFill/>
          <a:ln/>
        </p:spPr>
        <p:txBody>
          <a:bodyPr wrap="none" rtlCol="0" anchor="t"/>
          <a:lstStyle/>
          <a:p>
            <a:pPr marL="0" indent="0">
              <a:lnSpc>
                <a:spcPts val="2683"/>
              </a:lnSpc>
              <a:buNone/>
            </a:pPr>
            <a:endParaRPr lang="en-US" sz="1677" dirty="0">
              <a:latin typeface="Times New Roman" panose="02020603050405020304" pitchFamily="18" charset="0"/>
              <a:cs typeface="Times New Roman" panose="02020603050405020304" pitchFamily="18" charset="0"/>
            </a:endParaRPr>
          </a:p>
        </p:txBody>
      </p:sp>
      <p:sp>
        <p:nvSpPr>
          <p:cNvPr id="9" name="Text 4"/>
          <p:cNvSpPr/>
          <p:nvPr/>
        </p:nvSpPr>
        <p:spPr>
          <a:xfrm>
            <a:off x="2258020" y="6964561"/>
            <a:ext cx="10114240" cy="681038"/>
          </a:xfrm>
          <a:prstGeom prst="rect">
            <a:avLst/>
          </a:prstGeom>
          <a:noFill/>
          <a:ln/>
        </p:spPr>
        <p:txBody>
          <a:bodyPr wrap="square" rtlCol="0" anchor="t"/>
          <a:lstStyle/>
          <a:p>
            <a:pPr marL="0" indent="0">
              <a:lnSpc>
                <a:spcPts val="2683"/>
              </a:lnSpc>
              <a:buNone/>
            </a:pPr>
            <a:endParaRPr lang="en-US" sz="1677"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CBEB946-5820-C247-DAB1-5C5A54150056}"/>
              </a:ext>
            </a:extLst>
          </p:cNvPr>
          <p:cNvSpPr txBox="1"/>
          <p:nvPr/>
        </p:nvSpPr>
        <p:spPr>
          <a:xfrm>
            <a:off x="4979574" y="2785253"/>
            <a:ext cx="3233560" cy="132343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Here we can see the various information regarding the dataset we used to perform the analysis</a:t>
            </a:r>
          </a:p>
        </p:txBody>
      </p:sp>
      <p:sp>
        <p:nvSpPr>
          <p:cNvPr id="19" name="TextBox 18">
            <a:extLst>
              <a:ext uri="{FF2B5EF4-FFF2-40B4-BE49-F238E27FC236}">
                <a16:creationId xmlns:a16="http://schemas.microsoft.com/office/drawing/2014/main" id="{6F116B6C-2666-99E6-2C21-9299C88DB52B}"/>
              </a:ext>
            </a:extLst>
          </p:cNvPr>
          <p:cNvSpPr txBox="1"/>
          <p:nvPr/>
        </p:nvSpPr>
        <p:spPr>
          <a:xfrm>
            <a:off x="1394170" y="1376349"/>
            <a:ext cx="2031224" cy="523220"/>
          </a:xfrm>
          <a:prstGeom prst="rect">
            <a:avLst/>
          </a:prstGeom>
          <a:noFill/>
        </p:spPr>
        <p:txBody>
          <a:bodyPr wrap="square" rtlCol="0">
            <a:spAutoFit/>
          </a:bodyPr>
          <a:lstStyle/>
          <a:p>
            <a:r>
              <a:rPr lang="en-US" sz="2800" dirty="0">
                <a:solidFill>
                  <a:schemeClr val="accent1">
                    <a:lumMod val="75000"/>
                  </a:schemeClr>
                </a:solidFill>
                <a:latin typeface="Times New Roman" panose="02020603050405020304" pitchFamily="18" charset="0"/>
                <a:cs typeface="Times New Roman" panose="02020603050405020304" pitchFamily="18" charset="0"/>
              </a:rPr>
              <a:t>Information</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7F7A80C-BF88-FEDE-2043-51E2BDED4678}"/>
              </a:ext>
            </a:extLst>
          </p:cNvPr>
          <p:cNvSpPr txBox="1"/>
          <p:nvPr/>
        </p:nvSpPr>
        <p:spPr>
          <a:xfrm>
            <a:off x="6157296" y="5726505"/>
            <a:ext cx="1015612" cy="461665"/>
          </a:xfrm>
          <a:prstGeom prst="rect">
            <a:avLst/>
          </a:prstGeom>
          <a:noFill/>
        </p:spPr>
        <p:txBody>
          <a:bodyPr wrap="square" rtlCol="0">
            <a:spAutoFit/>
          </a:bodyPr>
          <a:lstStyle/>
          <a:p>
            <a:r>
              <a:rPr lang="en-US" sz="2400" dirty="0">
                <a:solidFill>
                  <a:schemeClr val="accent1">
                    <a:lumMod val="75000"/>
                  </a:schemeClr>
                </a:solidFill>
                <a:latin typeface="Times New Roman" panose="02020603050405020304" pitchFamily="18" charset="0"/>
                <a:cs typeface="Times New Roman" panose="02020603050405020304" pitchFamily="18" charset="0"/>
              </a:rPr>
              <a:t>Shape</a:t>
            </a:r>
            <a:endParaRPr lang="en-US" sz="1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158D05C-48A4-291C-09C8-2E00195847A2}"/>
              </a:ext>
            </a:extLst>
          </p:cNvPr>
          <p:cNvSpPr txBox="1"/>
          <p:nvPr/>
        </p:nvSpPr>
        <p:spPr>
          <a:xfrm>
            <a:off x="10983905" y="1376349"/>
            <a:ext cx="2031224" cy="461665"/>
          </a:xfrm>
          <a:prstGeom prst="rect">
            <a:avLst/>
          </a:prstGeom>
          <a:noFill/>
        </p:spPr>
        <p:txBody>
          <a:bodyPr wrap="square" rtlCol="0">
            <a:spAutoFit/>
          </a:bodyPr>
          <a:lstStyle/>
          <a:p>
            <a:r>
              <a:rPr lang="en-US" sz="2400" dirty="0">
                <a:solidFill>
                  <a:schemeClr val="accent1">
                    <a:lumMod val="75000"/>
                  </a:schemeClr>
                </a:solidFill>
                <a:latin typeface="Times New Roman" panose="02020603050405020304" pitchFamily="18" charset="0"/>
                <a:cs typeface="Times New Roman" panose="02020603050405020304" pitchFamily="18" charset="0"/>
              </a:rPr>
              <a:t>Statistics</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3CB18971-A93D-0A41-7AA7-9F45AF6799F6}"/>
              </a:ext>
            </a:extLst>
          </p:cNvPr>
          <p:cNvGraphicFramePr>
            <a:graphicFrameLocks noGrp="1"/>
          </p:cNvGraphicFramePr>
          <p:nvPr>
            <p:extLst>
              <p:ext uri="{D42A27DB-BD31-4B8C-83A1-F6EECF244321}">
                <p14:modId xmlns:p14="http://schemas.microsoft.com/office/powerpoint/2010/main" val="3322053765"/>
              </p:ext>
            </p:extLst>
          </p:nvPr>
        </p:nvGraphicFramePr>
        <p:xfrm>
          <a:off x="377909" y="1916192"/>
          <a:ext cx="4063747" cy="2966720"/>
        </p:xfrm>
        <a:graphic>
          <a:graphicData uri="http://schemas.openxmlformats.org/drawingml/2006/table">
            <a:tbl>
              <a:tblPr firstRow="1" bandRow="1">
                <a:tableStyleId>{21E4AEA4-8DFA-4A89-87EB-49C32662AFE0}</a:tableStyleId>
              </a:tblPr>
              <a:tblGrid>
                <a:gridCol w="351155">
                  <a:extLst>
                    <a:ext uri="{9D8B030D-6E8A-4147-A177-3AD203B41FA5}">
                      <a16:colId xmlns:a16="http://schemas.microsoft.com/office/drawing/2014/main" val="3194055833"/>
                    </a:ext>
                  </a:extLst>
                </a:gridCol>
                <a:gridCol w="1193102">
                  <a:extLst>
                    <a:ext uri="{9D8B030D-6E8A-4147-A177-3AD203B41FA5}">
                      <a16:colId xmlns:a16="http://schemas.microsoft.com/office/drawing/2014/main" val="608481833"/>
                    </a:ext>
                  </a:extLst>
                </a:gridCol>
                <a:gridCol w="1701610">
                  <a:extLst>
                    <a:ext uri="{9D8B030D-6E8A-4147-A177-3AD203B41FA5}">
                      <a16:colId xmlns:a16="http://schemas.microsoft.com/office/drawing/2014/main" val="482782796"/>
                    </a:ext>
                  </a:extLst>
                </a:gridCol>
                <a:gridCol w="817880">
                  <a:extLst>
                    <a:ext uri="{9D8B030D-6E8A-4147-A177-3AD203B41FA5}">
                      <a16:colId xmlns:a16="http://schemas.microsoft.com/office/drawing/2014/main" val="2438096212"/>
                    </a:ext>
                  </a:extLst>
                </a:gridCol>
              </a:tblGrid>
              <a:tr h="370840">
                <a:tc>
                  <a:txBody>
                    <a:bodyPr/>
                    <a:lstStyle/>
                    <a:p>
                      <a:r>
                        <a:rPr lang="en-US" dirty="0"/>
                        <a:t>#</a:t>
                      </a:r>
                    </a:p>
                  </a:txBody>
                  <a:tcPr/>
                </a:tc>
                <a:tc>
                  <a:txBody>
                    <a:bodyPr/>
                    <a:lstStyle/>
                    <a:p>
                      <a:r>
                        <a:rPr lang="en-US" dirty="0"/>
                        <a:t>Column</a:t>
                      </a:r>
                    </a:p>
                  </a:txBody>
                  <a:tcPr/>
                </a:tc>
                <a:tc>
                  <a:txBody>
                    <a:bodyPr/>
                    <a:lstStyle/>
                    <a:p>
                      <a:r>
                        <a:rPr lang="en-US" dirty="0"/>
                        <a:t>Non-Null Count</a:t>
                      </a:r>
                    </a:p>
                  </a:txBody>
                  <a:tcPr/>
                </a:tc>
                <a:tc>
                  <a:txBody>
                    <a:bodyPr/>
                    <a:lstStyle/>
                    <a:p>
                      <a:r>
                        <a:rPr lang="en-US" dirty="0" err="1"/>
                        <a:t>Dtype</a:t>
                      </a:r>
                      <a:endParaRPr lang="en-US" dirty="0"/>
                    </a:p>
                  </a:txBody>
                  <a:tcPr/>
                </a:tc>
                <a:extLst>
                  <a:ext uri="{0D108BD9-81ED-4DB2-BD59-A6C34878D82A}">
                    <a16:rowId xmlns:a16="http://schemas.microsoft.com/office/drawing/2014/main" val="1316376875"/>
                  </a:ext>
                </a:extLst>
              </a:tr>
              <a:tr h="370840">
                <a:tc>
                  <a:txBody>
                    <a:bodyPr/>
                    <a:lstStyle/>
                    <a:p>
                      <a:r>
                        <a:rPr lang="en-US" dirty="0"/>
                        <a:t>0</a:t>
                      </a:r>
                    </a:p>
                  </a:txBody>
                  <a:tcPr/>
                </a:tc>
                <a:tc>
                  <a:txBody>
                    <a:bodyPr/>
                    <a:lstStyle/>
                    <a:p>
                      <a:r>
                        <a:rPr lang="en-US" dirty="0"/>
                        <a:t>Sentiment</a:t>
                      </a:r>
                    </a:p>
                  </a:txBody>
                  <a:tcPr/>
                </a:tc>
                <a:tc>
                  <a:txBody>
                    <a:bodyPr/>
                    <a:lstStyle/>
                    <a:p>
                      <a:r>
                        <a:rPr lang="en-US" dirty="0"/>
                        <a:t>1600000</a:t>
                      </a:r>
                    </a:p>
                  </a:txBody>
                  <a:tcPr/>
                </a:tc>
                <a:tc>
                  <a:txBody>
                    <a:bodyPr/>
                    <a:lstStyle/>
                    <a:p>
                      <a:r>
                        <a:rPr lang="en-US" dirty="0"/>
                        <a:t>int64</a:t>
                      </a:r>
                    </a:p>
                  </a:txBody>
                  <a:tcPr/>
                </a:tc>
                <a:extLst>
                  <a:ext uri="{0D108BD9-81ED-4DB2-BD59-A6C34878D82A}">
                    <a16:rowId xmlns:a16="http://schemas.microsoft.com/office/drawing/2014/main" val="796907539"/>
                  </a:ext>
                </a:extLst>
              </a:tr>
              <a:tr h="370840">
                <a:tc>
                  <a:txBody>
                    <a:bodyPr/>
                    <a:lstStyle/>
                    <a:p>
                      <a:r>
                        <a:rPr lang="en-US" dirty="0"/>
                        <a:t>1</a:t>
                      </a:r>
                    </a:p>
                  </a:txBody>
                  <a:tcPr/>
                </a:tc>
                <a:tc>
                  <a:txBody>
                    <a:bodyPr/>
                    <a:lstStyle/>
                    <a:p>
                      <a:r>
                        <a:rPr lang="en-US" dirty="0"/>
                        <a:t>ids</a:t>
                      </a:r>
                    </a:p>
                  </a:txBody>
                  <a:tcPr/>
                </a:tc>
                <a:tc>
                  <a:txBody>
                    <a:bodyPr/>
                    <a:lstStyle/>
                    <a:p>
                      <a:r>
                        <a:rPr lang="en-US" dirty="0"/>
                        <a:t>1600000</a:t>
                      </a:r>
                    </a:p>
                  </a:txBody>
                  <a:tcPr/>
                </a:tc>
                <a:tc>
                  <a:txBody>
                    <a:bodyPr/>
                    <a:lstStyle/>
                    <a:p>
                      <a:r>
                        <a:rPr lang="en-US" dirty="0"/>
                        <a:t>int64</a:t>
                      </a:r>
                    </a:p>
                  </a:txBody>
                  <a:tcPr/>
                </a:tc>
                <a:extLst>
                  <a:ext uri="{0D108BD9-81ED-4DB2-BD59-A6C34878D82A}">
                    <a16:rowId xmlns:a16="http://schemas.microsoft.com/office/drawing/2014/main" val="4058172862"/>
                  </a:ext>
                </a:extLst>
              </a:tr>
              <a:tr h="370840">
                <a:tc>
                  <a:txBody>
                    <a:bodyPr/>
                    <a:lstStyle/>
                    <a:p>
                      <a:r>
                        <a:rPr lang="en-US" dirty="0"/>
                        <a:t>2</a:t>
                      </a:r>
                    </a:p>
                  </a:txBody>
                  <a:tcPr/>
                </a:tc>
                <a:tc>
                  <a:txBody>
                    <a:bodyPr/>
                    <a:lstStyle/>
                    <a:p>
                      <a:r>
                        <a:rPr lang="en-US" dirty="0"/>
                        <a:t>date</a:t>
                      </a:r>
                    </a:p>
                  </a:txBody>
                  <a:tcPr/>
                </a:tc>
                <a:tc>
                  <a:txBody>
                    <a:bodyPr/>
                    <a:lstStyle/>
                    <a:p>
                      <a:r>
                        <a:rPr lang="en-US" dirty="0"/>
                        <a:t>1600000</a:t>
                      </a:r>
                    </a:p>
                  </a:txBody>
                  <a:tcPr/>
                </a:tc>
                <a:tc>
                  <a:txBody>
                    <a:bodyPr/>
                    <a:lstStyle/>
                    <a:p>
                      <a:r>
                        <a:rPr lang="en-US" dirty="0"/>
                        <a:t>object</a:t>
                      </a:r>
                    </a:p>
                  </a:txBody>
                  <a:tcPr/>
                </a:tc>
                <a:extLst>
                  <a:ext uri="{0D108BD9-81ED-4DB2-BD59-A6C34878D82A}">
                    <a16:rowId xmlns:a16="http://schemas.microsoft.com/office/drawing/2014/main" val="1295890352"/>
                  </a:ext>
                </a:extLst>
              </a:tr>
              <a:tr h="370840">
                <a:tc>
                  <a:txBody>
                    <a:bodyPr/>
                    <a:lstStyle/>
                    <a:p>
                      <a:r>
                        <a:rPr lang="en-US" dirty="0"/>
                        <a:t>3</a:t>
                      </a:r>
                    </a:p>
                  </a:txBody>
                  <a:tcPr/>
                </a:tc>
                <a:tc>
                  <a:txBody>
                    <a:bodyPr/>
                    <a:lstStyle/>
                    <a:p>
                      <a:r>
                        <a:rPr lang="en-US" dirty="0"/>
                        <a:t>flag</a:t>
                      </a:r>
                    </a:p>
                  </a:txBody>
                  <a:tcPr/>
                </a:tc>
                <a:tc>
                  <a:txBody>
                    <a:bodyPr/>
                    <a:lstStyle/>
                    <a:p>
                      <a:r>
                        <a:rPr lang="en-US" dirty="0"/>
                        <a:t>1600000</a:t>
                      </a:r>
                    </a:p>
                  </a:txBody>
                  <a:tcPr/>
                </a:tc>
                <a:tc>
                  <a:txBody>
                    <a:bodyPr/>
                    <a:lstStyle/>
                    <a:p>
                      <a:r>
                        <a:rPr lang="en-US" dirty="0"/>
                        <a:t>object</a:t>
                      </a:r>
                    </a:p>
                  </a:txBody>
                  <a:tcPr/>
                </a:tc>
                <a:extLst>
                  <a:ext uri="{0D108BD9-81ED-4DB2-BD59-A6C34878D82A}">
                    <a16:rowId xmlns:a16="http://schemas.microsoft.com/office/drawing/2014/main" val="2160057935"/>
                  </a:ext>
                </a:extLst>
              </a:tr>
              <a:tr h="370840">
                <a:tc>
                  <a:txBody>
                    <a:bodyPr/>
                    <a:lstStyle/>
                    <a:p>
                      <a:r>
                        <a:rPr lang="en-US" dirty="0"/>
                        <a:t>4</a:t>
                      </a:r>
                    </a:p>
                  </a:txBody>
                  <a:tcPr/>
                </a:tc>
                <a:tc>
                  <a:txBody>
                    <a:bodyPr/>
                    <a:lstStyle/>
                    <a:p>
                      <a:r>
                        <a:rPr lang="en-US" dirty="0"/>
                        <a:t>user</a:t>
                      </a:r>
                    </a:p>
                  </a:txBody>
                  <a:tcPr/>
                </a:tc>
                <a:tc>
                  <a:txBody>
                    <a:bodyPr/>
                    <a:lstStyle/>
                    <a:p>
                      <a:r>
                        <a:rPr lang="en-US" dirty="0"/>
                        <a:t>1600000</a:t>
                      </a:r>
                    </a:p>
                  </a:txBody>
                  <a:tcPr/>
                </a:tc>
                <a:tc>
                  <a:txBody>
                    <a:bodyPr/>
                    <a:lstStyle/>
                    <a:p>
                      <a:r>
                        <a:rPr lang="en-US" dirty="0"/>
                        <a:t>object</a:t>
                      </a:r>
                    </a:p>
                  </a:txBody>
                  <a:tcPr/>
                </a:tc>
                <a:extLst>
                  <a:ext uri="{0D108BD9-81ED-4DB2-BD59-A6C34878D82A}">
                    <a16:rowId xmlns:a16="http://schemas.microsoft.com/office/drawing/2014/main" val="3537485318"/>
                  </a:ext>
                </a:extLst>
              </a:tr>
              <a:tr h="370840">
                <a:tc>
                  <a:txBody>
                    <a:bodyPr/>
                    <a:lstStyle/>
                    <a:p>
                      <a:r>
                        <a:rPr lang="en-US" dirty="0"/>
                        <a:t>5</a:t>
                      </a:r>
                    </a:p>
                  </a:txBody>
                  <a:tcPr/>
                </a:tc>
                <a:tc>
                  <a:txBody>
                    <a:bodyPr/>
                    <a:lstStyle/>
                    <a:p>
                      <a:r>
                        <a:rPr lang="en-US" dirty="0"/>
                        <a:t>text</a:t>
                      </a:r>
                    </a:p>
                  </a:txBody>
                  <a:tcPr/>
                </a:tc>
                <a:tc>
                  <a:txBody>
                    <a:bodyPr/>
                    <a:lstStyle/>
                    <a:p>
                      <a:r>
                        <a:rPr lang="en-US" dirty="0"/>
                        <a:t>1600000</a:t>
                      </a:r>
                    </a:p>
                  </a:txBody>
                  <a:tcPr/>
                </a:tc>
                <a:tc>
                  <a:txBody>
                    <a:bodyPr/>
                    <a:lstStyle/>
                    <a:p>
                      <a:r>
                        <a:rPr lang="en-US" dirty="0"/>
                        <a:t>object</a:t>
                      </a:r>
                    </a:p>
                  </a:txBody>
                  <a:tcPr/>
                </a:tc>
                <a:extLst>
                  <a:ext uri="{0D108BD9-81ED-4DB2-BD59-A6C34878D82A}">
                    <a16:rowId xmlns:a16="http://schemas.microsoft.com/office/drawing/2014/main" val="3344370876"/>
                  </a:ext>
                </a:extLst>
              </a:tr>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54186283"/>
                  </a:ext>
                </a:extLst>
              </a:tr>
            </a:tbl>
          </a:graphicData>
        </a:graphic>
      </p:graphicFrame>
      <p:graphicFrame>
        <p:nvGraphicFramePr>
          <p:cNvPr id="8" name="Table 7">
            <a:extLst>
              <a:ext uri="{FF2B5EF4-FFF2-40B4-BE49-F238E27FC236}">
                <a16:creationId xmlns:a16="http://schemas.microsoft.com/office/drawing/2014/main" id="{420E20C0-6F1F-29BF-2D80-469690432F5D}"/>
              </a:ext>
            </a:extLst>
          </p:cNvPr>
          <p:cNvGraphicFramePr>
            <a:graphicFrameLocks noGrp="1"/>
          </p:cNvGraphicFramePr>
          <p:nvPr>
            <p:extLst>
              <p:ext uri="{D42A27DB-BD31-4B8C-83A1-F6EECF244321}">
                <p14:modId xmlns:p14="http://schemas.microsoft.com/office/powerpoint/2010/main" val="2890063566"/>
              </p:ext>
            </p:extLst>
          </p:nvPr>
        </p:nvGraphicFramePr>
        <p:xfrm>
          <a:off x="8843891" y="1819912"/>
          <a:ext cx="5492878" cy="3332480"/>
        </p:xfrm>
        <a:graphic>
          <a:graphicData uri="http://schemas.openxmlformats.org/drawingml/2006/table">
            <a:tbl>
              <a:tblPr firstRow="1" bandRow="1">
                <a:tableStyleId>{21E4AEA4-8DFA-4A89-87EB-49C32662AFE0}</a:tableStyleId>
              </a:tblPr>
              <a:tblGrid>
                <a:gridCol w="793560">
                  <a:extLst>
                    <a:ext uri="{9D8B030D-6E8A-4147-A177-3AD203B41FA5}">
                      <a16:colId xmlns:a16="http://schemas.microsoft.com/office/drawing/2014/main" val="516155003"/>
                    </a:ext>
                  </a:extLst>
                </a:gridCol>
                <a:gridCol w="1448118">
                  <a:extLst>
                    <a:ext uri="{9D8B030D-6E8A-4147-A177-3AD203B41FA5}">
                      <a16:colId xmlns:a16="http://schemas.microsoft.com/office/drawing/2014/main" val="206021308"/>
                    </a:ext>
                  </a:extLst>
                </a:gridCol>
                <a:gridCol w="3251200">
                  <a:extLst>
                    <a:ext uri="{9D8B030D-6E8A-4147-A177-3AD203B41FA5}">
                      <a16:colId xmlns:a16="http://schemas.microsoft.com/office/drawing/2014/main" val="3484686257"/>
                    </a:ext>
                  </a:extLst>
                </a:gridCol>
              </a:tblGrid>
              <a:tr h="370840">
                <a:tc>
                  <a:txBody>
                    <a:bodyPr/>
                    <a:lstStyle/>
                    <a:p>
                      <a:r>
                        <a:rPr lang="en-US" dirty="0"/>
                        <a:t>#</a:t>
                      </a:r>
                    </a:p>
                  </a:txBody>
                  <a:tcPr/>
                </a:tc>
                <a:tc>
                  <a:txBody>
                    <a:bodyPr/>
                    <a:lstStyle/>
                    <a:p>
                      <a:r>
                        <a:rPr lang="en-US" dirty="0"/>
                        <a:t>Sentiment</a:t>
                      </a:r>
                    </a:p>
                  </a:txBody>
                  <a:tcPr/>
                </a:tc>
                <a:tc>
                  <a:txBody>
                    <a:bodyPr/>
                    <a:lstStyle/>
                    <a:p>
                      <a:r>
                        <a:rPr lang="en-US" dirty="0"/>
                        <a:t>ids</a:t>
                      </a:r>
                    </a:p>
                  </a:txBody>
                  <a:tcPr/>
                </a:tc>
                <a:extLst>
                  <a:ext uri="{0D108BD9-81ED-4DB2-BD59-A6C34878D82A}">
                    <a16:rowId xmlns:a16="http://schemas.microsoft.com/office/drawing/2014/main" val="614614502"/>
                  </a:ext>
                </a:extLst>
              </a:tr>
              <a:tr h="370840">
                <a:tc>
                  <a:txBody>
                    <a:bodyPr/>
                    <a:lstStyle/>
                    <a:p>
                      <a:r>
                        <a:rPr lang="en-US" dirty="0"/>
                        <a:t>Count</a:t>
                      </a:r>
                    </a:p>
                  </a:txBody>
                  <a:tcPr/>
                </a:tc>
                <a:tc>
                  <a:txBody>
                    <a:bodyPr/>
                    <a:lstStyle/>
                    <a:p>
                      <a:r>
                        <a:rPr lang="en-US" dirty="0"/>
                        <a:t>1.60000e+06</a:t>
                      </a:r>
                    </a:p>
                  </a:txBody>
                  <a:tcPr/>
                </a:tc>
                <a:tc>
                  <a:txBody>
                    <a:bodyPr/>
                    <a:lstStyle/>
                    <a:p>
                      <a:r>
                        <a:rPr lang="en-US" dirty="0"/>
                        <a:t>1.600000e+06</a:t>
                      </a:r>
                    </a:p>
                  </a:txBody>
                  <a:tcPr/>
                </a:tc>
                <a:extLst>
                  <a:ext uri="{0D108BD9-81ED-4DB2-BD59-A6C34878D82A}">
                    <a16:rowId xmlns:a16="http://schemas.microsoft.com/office/drawing/2014/main" val="3827263201"/>
                  </a:ext>
                </a:extLst>
              </a:tr>
              <a:tr h="370840">
                <a:tc>
                  <a:txBody>
                    <a:bodyPr/>
                    <a:lstStyle/>
                    <a:p>
                      <a:r>
                        <a:rPr lang="en-US" dirty="0"/>
                        <a:t>Mean</a:t>
                      </a:r>
                    </a:p>
                  </a:txBody>
                  <a:tcPr/>
                </a:tc>
                <a:tc>
                  <a:txBody>
                    <a:bodyPr/>
                    <a:lstStyle/>
                    <a:p>
                      <a:r>
                        <a:rPr lang="en-US" dirty="0"/>
                        <a:t>2.00000e+00</a:t>
                      </a:r>
                    </a:p>
                  </a:txBody>
                  <a:tcPr/>
                </a:tc>
                <a:tc>
                  <a:txBody>
                    <a:bodyPr/>
                    <a:lstStyle/>
                    <a:p>
                      <a:r>
                        <a:rPr lang="en-US" sz="1800" b="0" kern="1200" dirty="0">
                          <a:solidFill>
                            <a:schemeClr val="dk1"/>
                          </a:solidFill>
                          <a:effectLst/>
                        </a:rPr>
                        <a:t>1.99881e+09</a:t>
                      </a:r>
                      <a:endParaRPr lang="en-US" dirty="0"/>
                    </a:p>
                  </a:txBody>
                  <a:tcPr/>
                </a:tc>
                <a:extLst>
                  <a:ext uri="{0D108BD9-81ED-4DB2-BD59-A6C34878D82A}">
                    <a16:rowId xmlns:a16="http://schemas.microsoft.com/office/drawing/2014/main" val="727334985"/>
                  </a:ext>
                </a:extLst>
              </a:tr>
              <a:tr h="370840">
                <a:tc>
                  <a:txBody>
                    <a:bodyPr/>
                    <a:lstStyle/>
                    <a:p>
                      <a:r>
                        <a:rPr lang="en-US" dirty="0"/>
                        <a:t>Std</a:t>
                      </a:r>
                    </a:p>
                  </a:txBody>
                  <a:tcPr/>
                </a:tc>
                <a:tc>
                  <a:txBody>
                    <a:bodyPr/>
                    <a:lstStyle/>
                    <a:p>
                      <a:r>
                        <a:rPr lang="en-US" dirty="0"/>
                        <a:t>2.00001e+00</a:t>
                      </a:r>
                    </a:p>
                  </a:txBody>
                  <a:tcPr/>
                </a:tc>
                <a:tc>
                  <a:txBody>
                    <a:bodyPr/>
                    <a:lstStyle/>
                    <a:p>
                      <a:r>
                        <a:rPr lang="en-US" sz="1800" b="0" kern="1200" dirty="0">
                          <a:solidFill>
                            <a:schemeClr val="dk1"/>
                          </a:solidFill>
                          <a:effectLst/>
                        </a:rPr>
                        <a:t>1.93576e+08</a:t>
                      </a:r>
                      <a:endParaRPr lang="en-US" dirty="0"/>
                    </a:p>
                  </a:txBody>
                  <a:tcPr/>
                </a:tc>
                <a:extLst>
                  <a:ext uri="{0D108BD9-81ED-4DB2-BD59-A6C34878D82A}">
                    <a16:rowId xmlns:a16="http://schemas.microsoft.com/office/drawing/2014/main" val="54092852"/>
                  </a:ext>
                </a:extLst>
              </a:tr>
              <a:tr h="275684">
                <a:tc>
                  <a:txBody>
                    <a:bodyPr/>
                    <a:lstStyle/>
                    <a:p>
                      <a:r>
                        <a:rPr lang="en-US" dirty="0"/>
                        <a:t>Min</a:t>
                      </a:r>
                    </a:p>
                  </a:txBody>
                  <a:tcPr/>
                </a:tc>
                <a:tc>
                  <a:txBody>
                    <a:bodyPr/>
                    <a:lstStyle/>
                    <a:p>
                      <a:r>
                        <a:rPr lang="en-US" dirty="0"/>
                        <a:t>0.00000e+00</a:t>
                      </a:r>
                    </a:p>
                  </a:txBody>
                  <a:tcPr/>
                </a:tc>
                <a:tc>
                  <a:txBody>
                    <a:bodyPr/>
                    <a:lstStyle/>
                    <a:p>
                      <a:pPr fontAlgn="base"/>
                      <a:r>
                        <a:rPr lang="en-US" dirty="0">
                          <a:effectLst/>
                        </a:rPr>
                        <a:t>1.46781e+09</a:t>
                      </a:r>
                    </a:p>
                  </a:txBody>
                  <a:tcPr anchor="ctr"/>
                </a:tc>
                <a:extLst>
                  <a:ext uri="{0D108BD9-81ED-4DB2-BD59-A6C34878D82A}">
                    <a16:rowId xmlns:a16="http://schemas.microsoft.com/office/drawing/2014/main" val="3405005845"/>
                  </a:ext>
                </a:extLst>
              </a:tr>
              <a:tr h="370840">
                <a:tc>
                  <a:txBody>
                    <a:bodyPr/>
                    <a:lstStyle/>
                    <a:p>
                      <a:r>
                        <a:rPr lang="en-US" dirty="0"/>
                        <a:t>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0.00000e+00</a:t>
                      </a:r>
                    </a:p>
                  </a:txBody>
                  <a:tcPr/>
                </a:tc>
                <a:tc>
                  <a:txBody>
                    <a:bodyPr/>
                    <a:lstStyle/>
                    <a:p>
                      <a:r>
                        <a:rPr lang="en-US" sz="1800" b="0" kern="1200" dirty="0">
                          <a:solidFill>
                            <a:schemeClr val="dk1"/>
                          </a:solidFill>
                          <a:effectLst/>
                        </a:rPr>
                        <a:t>1.95691e+09</a:t>
                      </a:r>
                      <a:endParaRPr lang="en-US" dirty="0"/>
                    </a:p>
                  </a:txBody>
                  <a:tcPr/>
                </a:tc>
                <a:extLst>
                  <a:ext uri="{0D108BD9-81ED-4DB2-BD59-A6C34878D82A}">
                    <a16:rowId xmlns:a16="http://schemas.microsoft.com/office/drawing/2014/main" val="4231364433"/>
                  </a:ext>
                </a:extLst>
              </a:tr>
              <a:tr h="370840">
                <a:tc>
                  <a:txBody>
                    <a:bodyPr/>
                    <a:lstStyle/>
                    <a:p>
                      <a:r>
                        <a:rPr lang="en-US" dirty="0"/>
                        <a:t>50%</a:t>
                      </a:r>
                    </a:p>
                  </a:txBody>
                  <a:tcPr/>
                </a:tc>
                <a:tc>
                  <a:txBody>
                    <a:bodyPr/>
                    <a:lstStyle/>
                    <a:p>
                      <a:r>
                        <a:rPr lang="en-US" dirty="0"/>
                        <a:t>2.00000e+00</a:t>
                      </a:r>
                    </a:p>
                  </a:txBody>
                  <a:tcPr/>
                </a:tc>
                <a:tc>
                  <a:txBody>
                    <a:bodyPr/>
                    <a:lstStyle/>
                    <a:p>
                      <a:pPr fontAlgn="base"/>
                      <a:r>
                        <a:rPr lang="en-US" dirty="0">
                          <a:effectLst/>
                        </a:rPr>
                        <a:t>2.02102e+09</a:t>
                      </a:r>
                    </a:p>
                  </a:txBody>
                  <a:tcPr anchor="ctr"/>
                </a:tc>
                <a:extLst>
                  <a:ext uri="{0D108BD9-81ED-4DB2-BD59-A6C34878D82A}">
                    <a16:rowId xmlns:a16="http://schemas.microsoft.com/office/drawing/2014/main" val="3700680796"/>
                  </a:ext>
                </a:extLst>
              </a:tr>
              <a:tr h="370840">
                <a:tc>
                  <a:txBody>
                    <a:bodyPr/>
                    <a:lstStyle/>
                    <a:p>
                      <a:r>
                        <a:rPr lang="en-US" dirty="0"/>
                        <a:t>75%</a:t>
                      </a:r>
                    </a:p>
                  </a:txBody>
                  <a:tcPr/>
                </a:tc>
                <a:tc>
                  <a:txBody>
                    <a:bodyPr/>
                    <a:lstStyle/>
                    <a:p>
                      <a:r>
                        <a:rPr lang="en-US" dirty="0"/>
                        <a:t>4.00000e+00</a:t>
                      </a:r>
                    </a:p>
                  </a:txBody>
                  <a:tcPr/>
                </a:tc>
                <a:tc>
                  <a:txBody>
                    <a:bodyPr/>
                    <a:lstStyle/>
                    <a:p>
                      <a:r>
                        <a:rPr lang="en-US" sz="1800" b="0" kern="1200" dirty="0">
                          <a:solidFill>
                            <a:schemeClr val="dk1"/>
                          </a:solidFill>
                          <a:effectLst/>
                        </a:rPr>
                        <a:t>2.17759e+09</a:t>
                      </a:r>
                      <a:endParaRPr lang="en-US" dirty="0"/>
                    </a:p>
                  </a:txBody>
                  <a:tcPr/>
                </a:tc>
                <a:extLst>
                  <a:ext uri="{0D108BD9-81ED-4DB2-BD59-A6C34878D82A}">
                    <a16:rowId xmlns:a16="http://schemas.microsoft.com/office/drawing/2014/main" val="4081654247"/>
                  </a:ext>
                </a:extLst>
              </a:tr>
              <a:tr h="370840">
                <a:tc>
                  <a:txBody>
                    <a:bodyPr/>
                    <a:lstStyle/>
                    <a:p>
                      <a:r>
                        <a:rPr lang="en-US" dirty="0"/>
                        <a:t>Max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4.00000e+00</a:t>
                      </a:r>
                    </a:p>
                  </a:txBody>
                  <a:tcPr/>
                </a:tc>
                <a:tc>
                  <a:txBody>
                    <a:bodyPr/>
                    <a:lstStyle/>
                    <a:p>
                      <a:pPr fontAlgn="base"/>
                      <a:r>
                        <a:rPr lang="en-US" dirty="0">
                          <a:effectLst/>
                        </a:rPr>
                        <a:t>2.32926e+09</a:t>
                      </a:r>
                    </a:p>
                  </a:txBody>
                  <a:tcPr anchor="ctr"/>
                </a:tc>
                <a:extLst>
                  <a:ext uri="{0D108BD9-81ED-4DB2-BD59-A6C34878D82A}">
                    <a16:rowId xmlns:a16="http://schemas.microsoft.com/office/drawing/2014/main" val="2779388603"/>
                  </a:ext>
                </a:extLst>
              </a:tr>
            </a:tbl>
          </a:graphicData>
        </a:graphic>
      </p:graphicFrame>
      <p:graphicFrame>
        <p:nvGraphicFramePr>
          <p:cNvPr id="10" name="Table 9">
            <a:extLst>
              <a:ext uri="{FF2B5EF4-FFF2-40B4-BE49-F238E27FC236}">
                <a16:creationId xmlns:a16="http://schemas.microsoft.com/office/drawing/2014/main" id="{082533EB-26EA-2B83-F1FA-BE8F1038D35A}"/>
              </a:ext>
            </a:extLst>
          </p:cNvPr>
          <p:cNvGraphicFramePr>
            <a:graphicFrameLocks noGrp="1"/>
          </p:cNvGraphicFramePr>
          <p:nvPr>
            <p:extLst>
              <p:ext uri="{D42A27DB-BD31-4B8C-83A1-F6EECF244321}">
                <p14:modId xmlns:p14="http://schemas.microsoft.com/office/powerpoint/2010/main" val="4277670330"/>
              </p:ext>
            </p:extLst>
          </p:nvPr>
        </p:nvGraphicFramePr>
        <p:xfrm>
          <a:off x="5245941" y="6329665"/>
          <a:ext cx="2967193" cy="1177446"/>
        </p:xfrm>
        <a:graphic>
          <a:graphicData uri="http://schemas.openxmlformats.org/drawingml/2006/table">
            <a:tbl>
              <a:tblPr firstRow="1" bandRow="1">
                <a:tableStyleId>{21E4AEA4-8DFA-4A89-87EB-49C32662AFE0}</a:tableStyleId>
              </a:tblPr>
              <a:tblGrid>
                <a:gridCol w="1769450">
                  <a:extLst>
                    <a:ext uri="{9D8B030D-6E8A-4147-A177-3AD203B41FA5}">
                      <a16:colId xmlns:a16="http://schemas.microsoft.com/office/drawing/2014/main" val="2324242792"/>
                    </a:ext>
                  </a:extLst>
                </a:gridCol>
                <a:gridCol w="1197743">
                  <a:extLst>
                    <a:ext uri="{9D8B030D-6E8A-4147-A177-3AD203B41FA5}">
                      <a16:colId xmlns:a16="http://schemas.microsoft.com/office/drawing/2014/main" val="3886837459"/>
                    </a:ext>
                  </a:extLst>
                </a:gridCol>
              </a:tblGrid>
              <a:tr h="588723">
                <a:tc>
                  <a:txBody>
                    <a:bodyPr/>
                    <a:lstStyle/>
                    <a:p>
                      <a:r>
                        <a:rPr lang="en-US" dirty="0"/>
                        <a:t>Columns</a:t>
                      </a:r>
                    </a:p>
                  </a:txBody>
                  <a:tcPr/>
                </a:tc>
                <a:tc>
                  <a:txBody>
                    <a:bodyPr/>
                    <a:lstStyle/>
                    <a:p>
                      <a:r>
                        <a:rPr lang="en-US" dirty="0"/>
                        <a:t>Rows</a:t>
                      </a:r>
                    </a:p>
                  </a:txBody>
                  <a:tcPr/>
                </a:tc>
                <a:extLst>
                  <a:ext uri="{0D108BD9-81ED-4DB2-BD59-A6C34878D82A}">
                    <a16:rowId xmlns:a16="http://schemas.microsoft.com/office/drawing/2014/main" val="2476263511"/>
                  </a:ext>
                </a:extLst>
              </a:tr>
              <a:tr h="588723">
                <a:tc>
                  <a:txBody>
                    <a:bodyPr/>
                    <a:lstStyle/>
                    <a:p>
                      <a:r>
                        <a:rPr lang="en-US" dirty="0"/>
                        <a:t>1600000</a:t>
                      </a:r>
                    </a:p>
                  </a:txBody>
                  <a:tcPr/>
                </a:tc>
                <a:tc>
                  <a:txBody>
                    <a:bodyPr/>
                    <a:lstStyle/>
                    <a:p>
                      <a:r>
                        <a:rPr lang="en-US" dirty="0"/>
                        <a:t>6</a:t>
                      </a:r>
                    </a:p>
                  </a:txBody>
                  <a:tcPr/>
                </a:tc>
                <a:extLst>
                  <a:ext uri="{0D108BD9-81ED-4DB2-BD59-A6C34878D82A}">
                    <a16:rowId xmlns:a16="http://schemas.microsoft.com/office/drawing/2014/main" val="723129832"/>
                  </a:ext>
                </a:extLst>
              </a:tr>
            </a:tbl>
          </a:graphicData>
        </a:graphic>
      </p:graphicFrame>
    </p:spTree>
    <p:extLst>
      <p:ext uri="{BB962C8B-B14F-4D97-AF65-F5344CB8AC3E}">
        <p14:creationId xmlns:p14="http://schemas.microsoft.com/office/powerpoint/2010/main" val="992624001"/>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2221</TotalTime>
  <Words>808</Words>
  <Application>Microsoft Office PowerPoint</Application>
  <PresentationFormat>Custom</PresentationFormat>
  <Paragraphs>225</Paragraphs>
  <Slides>19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Eudoxus Sans</vt:lpstr>
      <vt:lpstr>p22-mackinac-pro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Sangramrao dedge</dc:creator>
  <cp:lastModifiedBy>sangram dedge</cp:lastModifiedBy>
  <cp:revision>20</cp:revision>
  <dcterms:created xsi:type="dcterms:W3CDTF">2024-04-22T05:48:37Z</dcterms:created>
  <dcterms:modified xsi:type="dcterms:W3CDTF">2024-04-28T00:03:07Z</dcterms:modified>
</cp:coreProperties>
</file>